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 id="271" r:id="rId3"/>
    <p:sldId id="272" r:id="rId4"/>
    <p:sldId id="273" r:id="rId5"/>
    <p:sldId id="260" r:id="rId6"/>
    <p:sldId id="276" r:id="rId7"/>
    <p:sldId id="277" r:id="rId8"/>
    <p:sldId id="283" r:id="rId9"/>
    <p:sldId id="274" r:id="rId10"/>
    <p:sldId id="259" r:id="rId11"/>
    <p:sldId id="275" r:id="rId12"/>
    <p:sldId id="278" r:id="rId13"/>
    <p:sldId id="287" r:id="rId14"/>
    <p:sldId id="261" r:id="rId15"/>
    <p:sldId id="262" r:id="rId16"/>
    <p:sldId id="280" r:id="rId17"/>
    <p:sldId id="279" r:id="rId18"/>
    <p:sldId id="281" r:id="rId19"/>
    <p:sldId id="263" r:id="rId20"/>
    <p:sldId id="264" r:id="rId21"/>
    <p:sldId id="285" r:id="rId22"/>
    <p:sldId id="265" r:id="rId23"/>
    <p:sldId id="266" r:id="rId24"/>
    <p:sldId id="267" r:id="rId25"/>
    <p:sldId id="282" r:id="rId26"/>
    <p:sldId id="284" r:id="rId27"/>
    <p:sldId id="286"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3" autoAdjust="0"/>
    <p:restoredTop sz="94660"/>
  </p:normalViewPr>
  <p:slideViewPr>
    <p:cSldViewPr snapToGrid="0">
      <p:cViewPr varScale="1">
        <p:scale>
          <a:sx n="85" d="100"/>
          <a:sy n="85"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120904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4AAD347D-5ACD-4C99-B74B-A9C85AD731AF}" type="datetimeFigureOut">
              <a:rPr lang="en-US" smtClean="0">
                <a:solidFill>
                  <a:prstClr val="white">
                    <a:tint val="75000"/>
                    <a:alpha val="60000"/>
                  </a:prstClr>
                </a:solidFill>
              </a:rPr>
              <a:pPr/>
              <a:t>11/15/2019</a:t>
            </a:fld>
            <a:endParaRPr lang="en-US" dirty="0">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smtClean="0">
                <a:solidFill>
                  <a:prstClr val="white">
                    <a:tint val="75000"/>
                  </a:prstClr>
                </a:solidFill>
              </a:rPr>
              <a:pPr/>
              <a:t>‹#›</a:t>
            </a:fld>
            <a:endParaRPr lang="en-US" dirty="0">
              <a:solidFill>
                <a:prstClr val="white">
                  <a:tint val="75000"/>
                </a:prstClr>
              </a:solidFill>
            </a:endParaRPr>
          </a:p>
        </p:txBody>
      </p:sp>
      <p:sp>
        <p:nvSpPr>
          <p:cNvPr id="113" name="Rectangle 112"/>
          <p:cNvSpPr/>
          <p:nvPr/>
        </p:nvSpPr>
        <p:spPr>
          <a:xfrm>
            <a:off x="0" y="1905000"/>
            <a:ext cx="6604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6401859"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304800" y="2130426"/>
            <a:ext cx="58928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a:t>Click to edit Master title style</a:t>
            </a:r>
            <a:endParaRPr lang="en-US" dirty="0"/>
          </a:p>
        </p:txBody>
      </p:sp>
      <p:sp>
        <p:nvSpPr>
          <p:cNvPr id="3" name="Subtitle 2"/>
          <p:cNvSpPr>
            <a:spLocks noGrp="1"/>
          </p:cNvSpPr>
          <p:nvPr>
            <p:ph type="subTitle" idx="1"/>
          </p:nvPr>
        </p:nvSpPr>
        <p:spPr>
          <a:xfrm>
            <a:off x="304800" y="3733800"/>
            <a:ext cx="58928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548078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09A250-FF31-4206-8172-F9D3106AACB1}" type="datetimeFigureOut">
              <a:rPr lang="en-US" smtClean="0">
                <a:solidFill>
                  <a:prstClr val="white">
                    <a:tint val="75000"/>
                    <a:alpha val="60000"/>
                  </a:prstClr>
                </a:solidFill>
              </a:rPr>
              <a:pPr/>
              <a:t>11/15/2019</a:t>
            </a:fld>
            <a:endParaRPr lang="en-US" dirty="0">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smtClean="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820220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09A250-FF31-4206-8172-F9D3106AACB1}" type="datetimeFigureOut">
              <a:rPr lang="en-US" smtClean="0">
                <a:solidFill>
                  <a:prstClr val="white">
                    <a:tint val="75000"/>
                    <a:alpha val="60000"/>
                  </a:prstClr>
                </a:solidFill>
              </a:rPr>
              <a:pPr/>
              <a:t>11/15/2019</a:t>
            </a:fld>
            <a:endParaRPr lang="en-US" dirty="0">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smtClean="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2592467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09A250-FF31-4206-8172-F9D3106AACB1}" type="datetimeFigureOut">
              <a:rPr lang="en-US" smtClean="0">
                <a:solidFill>
                  <a:prstClr val="white">
                    <a:tint val="75000"/>
                    <a:alpha val="60000"/>
                  </a:prstClr>
                </a:solidFill>
              </a:rPr>
              <a:pPr/>
              <a:t>11/15/2019</a:t>
            </a:fld>
            <a:endParaRPr lang="en-US" dirty="0">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smtClean="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2770765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2" y="-30478"/>
            <a:ext cx="120903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12192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12192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12192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609600" y="5621365"/>
            <a:ext cx="110744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5" name="Title 94"/>
          <p:cNvSpPr>
            <a:spLocks noGrp="1"/>
          </p:cNvSpPr>
          <p:nvPr>
            <p:ph type="title"/>
          </p:nvPr>
        </p:nvSpPr>
        <p:spPr>
          <a:xfrm>
            <a:off x="609600" y="4463568"/>
            <a:ext cx="11074400" cy="1143000"/>
          </a:xfrm>
        </p:spPr>
        <p:txBody>
          <a:bodyPr/>
          <a:lstStyle/>
          <a:p>
            <a:r>
              <a:rPr lang="en-US"/>
              <a:t>Click to edit Master title style</a:t>
            </a:r>
          </a:p>
        </p:txBody>
      </p:sp>
      <p:sp>
        <p:nvSpPr>
          <p:cNvPr id="2" name="Date Placeholder 1"/>
          <p:cNvSpPr>
            <a:spLocks noGrp="1"/>
          </p:cNvSpPr>
          <p:nvPr>
            <p:ph type="dt" sz="half" idx="10"/>
          </p:nvPr>
        </p:nvSpPr>
        <p:spPr/>
        <p:txBody>
          <a:bodyPr/>
          <a:lstStyle/>
          <a:p>
            <a:fld id="{9796027F-7875-4030-9381-8BD8C4F21935}" type="datetimeFigureOut">
              <a:rPr lang="en-US" smtClean="0">
                <a:solidFill>
                  <a:prstClr val="white">
                    <a:tint val="75000"/>
                    <a:alpha val="60000"/>
                  </a:prstClr>
                </a:solidFill>
              </a:rPr>
              <a:pPr/>
              <a:t>11/15/2019</a:t>
            </a:fld>
            <a:endParaRPr lang="en-US" dirty="0">
              <a:solidFill>
                <a:prstClr val="white">
                  <a:tint val="75000"/>
                  <a:alpha val="60000"/>
                </a:prstClr>
              </a:solidFill>
            </a:endParaRPr>
          </a:p>
        </p:txBody>
      </p:sp>
      <p:sp>
        <p:nvSpPr>
          <p:cNvPr id="91" name="Footer Placeholder 90"/>
          <p:cNvSpPr>
            <a:spLocks noGrp="1"/>
          </p:cNvSpPr>
          <p:nvPr>
            <p:ph type="ftr" sz="quarter" idx="11"/>
          </p:nvPr>
        </p:nvSpPr>
        <p:spPr/>
        <p:txBody>
          <a:bodyPr/>
          <a:lstStyle/>
          <a:p>
            <a:endParaRPr lang="en-US" dirty="0">
              <a:solidFill>
                <a:prstClr val="white">
                  <a:tint val="75000"/>
                  <a:alpha val="60000"/>
                </a:prstClr>
              </a:solidFill>
            </a:endParaRPr>
          </a:p>
        </p:txBody>
      </p:sp>
      <p:sp>
        <p:nvSpPr>
          <p:cNvPr id="92" name="Slide Number Placeholder 91"/>
          <p:cNvSpPr>
            <a:spLocks noGrp="1"/>
          </p:cNvSpPr>
          <p:nvPr>
            <p:ph type="sldNum" sz="quarter" idx="12"/>
          </p:nvPr>
        </p:nvSpPr>
        <p:spPr/>
        <p:txBody>
          <a:bodyPr/>
          <a:lstStyle/>
          <a:p>
            <a:fld id="{D57F1E4F-1CFF-5643-939E-02111984F565}" type="slidenum">
              <a:rPr lang="en-US" smtClean="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256898513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96027F-7875-4030-9381-8BD8C4F21935}" type="datetimeFigureOut">
              <a:rPr lang="en-US" smtClean="0">
                <a:solidFill>
                  <a:prstClr val="white">
                    <a:tint val="75000"/>
                    <a:alpha val="60000"/>
                  </a:prstClr>
                </a:solidFill>
              </a:rPr>
              <a:pPr/>
              <a:t>11/15/2019</a:t>
            </a:fld>
            <a:endParaRPr lang="en-US" dirty="0">
              <a:solidFill>
                <a:prstClr val="white">
                  <a:tint val="75000"/>
                  <a:alpha val="60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alpha val="60000"/>
                </a:prstClr>
              </a:solidFill>
            </a:endParaRPr>
          </a:p>
        </p:txBody>
      </p:sp>
      <p:sp>
        <p:nvSpPr>
          <p:cNvPr id="7" name="Slide Number Placeholder 6"/>
          <p:cNvSpPr>
            <a:spLocks noGrp="1"/>
          </p:cNvSpPr>
          <p:nvPr>
            <p:ph type="sldNum" sz="quarter" idx="12"/>
          </p:nvPr>
        </p:nvSpPr>
        <p:spPr/>
        <p:txBody>
          <a:bodyPr/>
          <a:lstStyle/>
          <a:p>
            <a:fld id="{D57F1E4F-1CFF-5643-939E-02111984F565}" type="slidenum">
              <a:rPr lang="en-US" smtClean="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1039245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96027F-7875-4030-9381-8BD8C4F21935}" type="datetimeFigureOut">
              <a:rPr lang="en-US" smtClean="0">
                <a:solidFill>
                  <a:prstClr val="white">
                    <a:tint val="75000"/>
                    <a:alpha val="60000"/>
                  </a:prstClr>
                </a:solidFill>
              </a:rPr>
              <a:pPr/>
              <a:t>11/15/2019</a:t>
            </a:fld>
            <a:endParaRPr lang="en-US" dirty="0">
              <a:solidFill>
                <a:prstClr val="white">
                  <a:tint val="75000"/>
                  <a:alpha val="60000"/>
                </a:prstClr>
              </a:solidFill>
            </a:endParaRPr>
          </a:p>
        </p:txBody>
      </p:sp>
      <p:sp>
        <p:nvSpPr>
          <p:cNvPr id="8" name="Footer Placeholder 7"/>
          <p:cNvSpPr>
            <a:spLocks noGrp="1"/>
          </p:cNvSpPr>
          <p:nvPr>
            <p:ph type="ftr" sz="quarter" idx="11"/>
          </p:nvPr>
        </p:nvSpPr>
        <p:spPr/>
        <p:txBody>
          <a:bodyPr/>
          <a:lstStyle/>
          <a:p>
            <a:endParaRPr lang="en-US" dirty="0">
              <a:solidFill>
                <a:prstClr val="white">
                  <a:tint val="75000"/>
                  <a:alpha val="60000"/>
                </a:prstClr>
              </a:solidFill>
            </a:endParaRPr>
          </a:p>
        </p:txBody>
      </p:sp>
      <p:sp>
        <p:nvSpPr>
          <p:cNvPr id="9" name="Slide Number Placeholder 8"/>
          <p:cNvSpPr>
            <a:spLocks noGrp="1"/>
          </p:cNvSpPr>
          <p:nvPr>
            <p:ph type="sldNum" sz="quarter" idx="12"/>
          </p:nvPr>
        </p:nvSpPr>
        <p:spPr/>
        <p:txBody>
          <a:bodyPr/>
          <a:lstStyle/>
          <a:p>
            <a:fld id="{D57F1E4F-1CFF-5643-939E-02111984F565}" type="slidenum">
              <a:rPr lang="en-US" smtClean="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1642837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509A250-FF31-4206-8172-F9D3106AACB1}" type="datetimeFigureOut">
              <a:rPr lang="en-US" smtClean="0">
                <a:solidFill>
                  <a:prstClr val="white">
                    <a:tint val="75000"/>
                    <a:alpha val="60000"/>
                  </a:prstClr>
                </a:solidFill>
              </a:rPr>
              <a:pPr/>
              <a:t>11/15/2019</a:t>
            </a:fld>
            <a:endParaRPr lang="en-US" dirty="0">
              <a:solidFill>
                <a:prstClr val="white">
                  <a:tint val="75000"/>
                  <a:alpha val="60000"/>
                </a:prstClr>
              </a:solidFill>
            </a:endParaRPr>
          </a:p>
        </p:txBody>
      </p:sp>
      <p:sp>
        <p:nvSpPr>
          <p:cNvPr id="4" name="Footer Placeholder 3"/>
          <p:cNvSpPr>
            <a:spLocks noGrp="1"/>
          </p:cNvSpPr>
          <p:nvPr>
            <p:ph type="ftr" sz="quarter" idx="11"/>
          </p:nvPr>
        </p:nvSpPr>
        <p:spPr/>
        <p:txBody>
          <a:bodyPr/>
          <a:lstStyle/>
          <a:p>
            <a:endParaRPr lang="en-US" dirty="0">
              <a:solidFill>
                <a:prstClr val="white">
                  <a:tint val="75000"/>
                  <a:alpha val="60000"/>
                </a:prstClr>
              </a:solidFill>
            </a:endParaRPr>
          </a:p>
        </p:txBody>
      </p:sp>
      <p:sp>
        <p:nvSpPr>
          <p:cNvPr id="5" name="Slide Number Placeholder 4"/>
          <p:cNvSpPr>
            <a:spLocks noGrp="1"/>
          </p:cNvSpPr>
          <p:nvPr>
            <p:ph type="sldNum" sz="quarter" idx="12"/>
          </p:nvPr>
        </p:nvSpPr>
        <p:spPr/>
        <p:txBody>
          <a:bodyPr/>
          <a:lstStyle/>
          <a:p>
            <a:fld id="{D57F1E4F-1CFF-5643-939E-02111984F565}" type="slidenum">
              <a:rPr lang="en-US" smtClean="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1888683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solidFill>
                  <a:prstClr val="white">
                    <a:tint val="75000"/>
                    <a:alpha val="60000"/>
                  </a:prstClr>
                </a:solidFill>
              </a:rPr>
              <a:pPr/>
              <a:t>11/15/2019</a:t>
            </a:fld>
            <a:endParaRPr lang="en-US" dirty="0">
              <a:solidFill>
                <a:prstClr val="white">
                  <a:tint val="75000"/>
                  <a:alpha val="60000"/>
                </a:prstClr>
              </a:solidFill>
            </a:endParaRPr>
          </a:p>
        </p:txBody>
      </p:sp>
      <p:sp>
        <p:nvSpPr>
          <p:cNvPr id="3" name="Footer Placeholder 2"/>
          <p:cNvSpPr>
            <a:spLocks noGrp="1"/>
          </p:cNvSpPr>
          <p:nvPr>
            <p:ph type="ftr" sz="quarter" idx="11"/>
          </p:nvPr>
        </p:nvSpPr>
        <p:spPr/>
        <p:txBody>
          <a:bodyPr/>
          <a:lstStyle/>
          <a:p>
            <a:endParaRPr lang="en-US" dirty="0">
              <a:solidFill>
                <a:prstClr val="white">
                  <a:tint val="75000"/>
                  <a:alpha val="60000"/>
                </a:prstClr>
              </a:solidFill>
            </a:endParaRPr>
          </a:p>
        </p:txBody>
      </p:sp>
      <p:sp>
        <p:nvSpPr>
          <p:cNvPr id="4" name="Slide Number Placeholder 3"/>
          <p:cNvSpPr>
            <a:spLocks noGrp="1"/>
          </p:cNvSpPr>
          <p:nvPr>
            <p:ph type="sldNum" sz="quarter" idx="12"/>
          </p:nvPr>
        </p:nvSpPr>
        <p:spPr/>
        <p:txBody>
          <a:bodyPr/>
          <a:lstStyle/>
          <a:p>
            <a:fld id="{D57F1E4F-1CFF-5643-939E-02111984F565}" type="slidenum">
              <a:rPr lang="en-US" smtClean="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4178564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4267200" y="273051"/>
            <a:ext cx="7315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smtClean="0">
                <a:solidFill>
                  <a:prstClr val="white">
                    <a:tint val="75000"/>
                    <a:alpha val="60000"/>
                  </a:prstClr>
                </a:solidFill>
              </a:rPr>
              <a:pPr/>
              <a:t>11/15/2019</a:t>
            </a:fld>
            <a:endParaRPr lang="en-US" dirty="0">
              <a:solidFill>
                <a:prstClr val="white">
                  <a:tint val="75000"/>
                  <a:alpha val="60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alpha val="60000"/>
                </a:prstClr>
              </a:solidFill>
            </a:endParaRPr>
          </a:p>
        </p:txBody>
      </p:sp>
      <p:sp>
        <p:nvSpPr>
          <p:cNvPr id="7" name="Slide Number Placeholder 6"/>
          <p:cNvSpPr>
            <a:spLocks noGrp="1"/>
          </p:cNvSpPr>
          <p:nvPr>
            <p:ph type="sldNum" sz="quarter" idx="12"/>
          </p:nvPr>
        </p:nvSpPr>
        <p:spPr/>
        <p:txBody>
          <a:bodyPr/>
          <a:lstStyle/>
          <a:p>
            <a:fld id="{D57F1E4F-1CFF-5643-939E-02111984F565}" type="slidenum">
              <a:rPr lang="en-US" smtClean="0">
                <a:solidFill>
                  <a:prstClr val="white">
                    <a:tint val="75000"/>
                  </a:prstClr>
                </a:solidFill>
              </a:rPr>
              <a:pPr/>
              <a:t>‹#›</a:t>
            </a:fld>
            <a:endParaRPr lang="en-US" dirty="0">
              <a:solidFill>
                <a:prstClr val="white">
                  <a:tint val="75000"/>
                </a:prstClr>
              </a:solidFill>
            </a:endParaRPr>
          </a:p>
        </p:txBody>
      </p:sp>
      <p:sp>
        <p:nvSpPr>
          <p:cNvPr id="37" name="Rectangle 36"/>
          <p:cNvSpPr/>
          <p:nvPr/>
        </p:nvSpPr>
        <p:spPr>
          <a:xfrm>
            <a:off x="0" y="1563624"/>
            <a:ext cx="3681984"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2007129" y="3221207"/>
            <a:ext cx="3017520" cy="1059"/>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353568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353568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03200" y="1901952"/>
            <a:ext cx="316992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a:t>Click to edit Master title style</a:t>
            </a:r>
            <a:endParaRPr lang="en-US" dirty="0"/>
          </a:p>
        </p:txBody>
      </p:sp>
      <p:sp>
        <p:nvSpPr>
          <p:cNvPr id="4" name="Text Placeholder 3"/>
          <p:cNvSpPr>
            <a:spLocks noGrp="1"/>
          </p:cNvSpPr>
          <p:nvPr>
            <p:ph type="body" sz="half" idx="2"/>
          </p:nvPr>
        </p:nvSpPr>
        <p:spPr>
          <a:xfrm>
            <a:off x="203200" y="3273552"/>
            <a:ext cx="316992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09360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267200" y="381000"/>
            <a:ext cx="74168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5" name="Date Placeholder 4"/>
          <p:cNvSpPr>
            <a:spLocks noGrp="1"/>
          </p:cNvSpPr>
          <p:nvPr>
            <p:ph type="dt" sz="half" idx="10"/>
          </p:nvPr>
        </p:nvSpPr>
        <p:spPr/>
        <p:txBody>
          <a:bodyPr/>
          <a:lstStyle/>
          <a:p>
            <a:fld id="{4509A250-FF31-4206-8172-F9D3106AACB1}" type="datetimeFigureOut">
              <a:rPr lang="en-US" smtClean="0">
                <a:solidFill>
                  <a:prstClr val="white">
                    <a:tint val="75000"/>
                    <a:alpha val="60000"/>
                  </a:prstClr>
                </a:solidFill>
              </a:rPr>
              <a:pPr/>
              <a:t>11/15/2019</a:t>
            </a:fld>
            <a:endParaRPr lang="en-US" dirty="0">
              <a:solidFill>
                <a:prstClr val="white">
                  <a:tint val="75000"/>
                  <a:alpha val="60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alpha val="60000"/>
                </a:prstClr>
              </a:solidFill>
            </a:endParaRPr>
          </a:p>
        </p:txBody>
      </p:sp>
      <p:sp>
        <p:nvSpPr>
          <p:cNvPr id="7" name="Slide Number Placeholder 6"/>
          <p:cNvSpPr>
            <a:spLocks noGrp="1"/>
          </p:cNvSpPr>
          <p:nvPr>
            <p:ph type="sldNum" sz="quarter" idx="12"/>
          </p:nvPr>
        </p:nvSpPr>
        <p:spPr/>
        <p:txBody>
          <a:bodyPr/>
          <a:lstStyle/>
          <a:p>
            <a:fld id="{D57F1E4F-1CFF-5643-939E-02111984F565}" type="slidenum">
              <a:rPr lang="en-US" smtClean="0">
                <a:solidFill>
                  <a:prstClr val="white">
                    <a:tint val="75000"/>
                  </a:prstClr>
                </a:solidFill>
              </a:rPr>
              <a:pPr/>
              <a:t>‹#›</a:t>
            </a:fld>
            <a:endParaRPr lang="en-US" dirty="0">
              <a:solidFill>
                <a:prstClr val="white">
                  <a:tint val="75000"/>
                </a:prstClr>
              </a:solidFill>
            </a:endParaRPr>
          </a:p>
        </p:txBody>
      </p:sp>
      <p:sp>
        <p:nvSpPr>
          <p:cNvPr id="33" name="Rectangle 32"/>
          <p:cNvSpPr/>
          <p:nvPr/>
        </p:nvSpPr>
        <p:spPr>
          <a:xfrm>
            <a:off x="0" y="1563624"/>
            <a:ext cx="3681984"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2007129" y="3221207"/>
            <a:ext cx="3017520" cy="1059"/>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353568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353568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07264" y="1905000"/>
            <a:ext cx="316992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a:t>Click to edit Master title style</a:t>
            </a:r>
            <a:endParaRPr lang="en-US" dirty="0"/>
          </a:p>
        </p:txBody>
      </p:sp>
      <p:sp>
        <p:nvSpPr>
          <p:cNvPr id="4" name="Text Placeholder 3"/>
          <p:cNvSpPr>
            <a:spLocks noGrp="1"/>
          </p:cNvSpPr>
          <p:nvPr>
            <p:ph type="body" sz="half" idx="2"/>
          </p:nvPr>
        </p:nvSpPr>
        <p:spPr>
          <a:xfrm>
            <a:off x="203200" y="3276600"/>
            <a:ext cx="316992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98725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99136" y="137160"/>
            <a:ext cx="1182624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12409"/>
            <a:ext cx="2844800" cy="365125"/>
          </a:xfrm>
          <a:prstGeom prst="rect">
            <a:avLst/>
          </a:prstGeom>
        </p:spPr>
        <p:txBody>
          <a:bodyPr vert="horz" lIns="91440" tIns="45720" rIns="91440" bIns="45720" rtlCol="0" anchor="ctr"/>
          <a:lstStyle>
            <a:lvl1pPr algn="l">
              <a:defRPr sz="1200">
                <a:solidFill>
                  <a:schemeClr val="tx2"/>
                </a:solidFill>
              </a:defRPr>
            </a:lvl1pPr>
          </a:lstStyle>
          <a:p>
            <a:pPr defTabSz="457200"/>
            <a:fld id="{4AAD347D-5ACD-4C99-B74B-A9C85AD731AF}" type="datetimeFigureOut">
              <a:rPr lang="en-US" smtClean="0">
                <a:solidFill>
                  <a:prstClr val="white">
                    <a:tint val="75000"/>
                    <a:alpha val="60000"/>
                  </a:prstClr>
                </a:solidFill>
              </a:rPr>
              <a:pPr defTabSz="457200"/>
              <a:t>11/15/2019</a:t>
            </a:fld>
            <a:endParaRPr lang="en-US" dirty="0">
              <a:solidFill>
                <a:prstClr val="white">
                  <a:tint val="75000"/>
                  <a:alpha val="60000"/>
                </a:prstClr>
              </a:solidFill>
            </a:endParaRPr>
          </a:p>
        </p:txBody>
      </p:sp>
      <p:sp>
        <p:nvSpPr>
          <p:cNvPr id="5" name="Footer Placeholder 4"/>
          <p:cNvSpPr>
            <a:spLocks noGrp="1"/>
          </p:cNvSpPr>
          <p:nvPr>
            <p:ph type="ftr" sz="quarter" idx="3"/>
          </p:nvPr>
        </p:nvSpPr>
        <p:spPr>
          <a:xfrm>
            <a:off x="3774831" y="6312409"/>
            <a:ext cx="4642339" cy="365125"/>
          </a:xfrm>
          <a:prstGeom prst="rect">
            <a:avLst/>
          </a:prstGeom>
        </p:spPr>
        <p:txBody>
          <a:bodyPr vert="horz" lIns="91440" tIns="45720" rIns="91440" bIns="45720" rtlCol="0" anchor="ctr"/>
          <a:lstStyle>
            <a:lvl1pPr algn="ctr">
              <a:defRPr sz="1200">
                <a:solidFill>
                  <a:schemeClr val="tx2"/>
                </a:solidFill>
              </a:defRPr>
            </a:lvl1pPr>
          </a:lstStyle>
          <a:p>
            <a:pPr defTabSz="457200"/>
            <a:endParaRPr lang="en-US" dirty="0">
              <a:solidFill>
                <a:prstClr val="white">
                  <a:tint val="75000"/>
                  <a:alpha val="60000"/>
                </a:prstClr>
              </a:solidFill>
            </a:endParaRPr>
          </a:p>
        </p:txBody>
      </p:sp>
      <p:sp>
        <p:nvSpPr>
          <p:cNvPr id="6" name="Slide Number Placeholder 5"/>
          <p:cNvSpPr>
            <a:spLocks noGrp="1"/>
          </p:cNvSpPr>
          <p:nvPr>
            <p:ph type="sldNum" sz="quarter" idx="4"/>
          </p:nvPr>
        </p:nvSpPr>
        <p:spPr>
          <a:xfrm>
            <a:off x="8737600" y="6312409"/>
            <a:ext cx="2844800" cy="365125"/>
          </a:xfrm>
          <a:prstGeom prst="rect">
            <a:avLst/>
          </a:prstGeom>
        </p:spPr>
        <p:txBody>
          <a:bodyPr vert="horz" lIns="91440" tIns="45720" rIns="91440" bIns="45720" rtlCol="0" anchor="ctr"/>
          <a:lstStyle>
            <a:lvl1pPr algn="r">
              <a:defRPr sz="1200">
                <a:solidFill>
                  <a:schemeClr val="tx2"/>
                </a:solidFill>
              </a:defRPr>
            </a:lvl1pPr>
          </a:lstStyle>
          <a:p>
            <a:pPr defTabSz="457200"/>
            <a:fld id="{D57F1E4F-1CFF-5643-939E-02111984F565}" type="slidenum">
              <a:rPr lang="en-US" smtClean="0">
                <a:solidFill>
                  <a:prstClr val="white">
                    <a:tint val="75000"/>
                  </a:prstClr>
                </a:solidFill>
              </a:rPr>
              <a:pPr defTabSz="457200"/>
              <a:t>‹#›</a:t>
            </a:fld>
            <a:endParaRPr lang="en-US" dirty="0">
              <a:solidFill>
                <a:prstClr val="white">
                  <a:tint val="75000"/>
                </a:prstClr>
              </a:solidFill>
            </a:endParaRPr>
          </a:p>
        </p:txBody>
      </p:sp>
    </p:spTree>
    <p:extLst>
      <p:ext uri="{BB962C8B-B14F-4D97-AF65-F5344CB8AC3E}">
        <p14:creationId xmlns:p14="http://schemas.microsoft.com/office/powerpoint/2010/main" val="188656427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law.arizona.edu/sites/default/files/2018CombinedABAandNALPReports_20190822.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qx22TyCge7w"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hyperlink" Target="http://www.ncbex.org/exams/ube/score-portability/local-components/" TargetMode="External"/><Relationship Id="rId2" Type="http://schemas.openxmlformats.org/officeDocument/2006/relationships/hyperlink" Target="http://www.ncbex.org/exams/ube/score-portability/minimum-score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law.arizona.edu/sites/default/files/2018CombinedABAandNALPReports_20190822.pdf" TargetMode="External"/><Relationship Id="rId2" Type="http://schemas.openxmlformats.org/officeDocument/2006/relationships/hyperlink" Target="https://data.lawschooltransparency.com/enrollment/all/" TargetMode="External"/><Relationship Id="rId1" Type="http://schemas.openxmlformats.org/officeDocument/2006/relationships/slideLayout" Target="../slideLayouts/slideLayout2.xml"/><Relationship Id="rId4" Type="http://schemas.openxmlformats.org/officeDocument/2006/relationships/hyperlink" Target="https://law.asu.edu/sites/default/files/pdf/aba-employment-questionaire-2018.pdf"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4A554-E6B0-42C6-A212-CCD5131A551D}"/>
              </a:ext>
            </a:extLst>
          </p:cNvPr>
          <p:cNvSpPr>
            <a:spLocks noGrp="1"/>
          </p:cNvSpPr>
          <p:nvPr>
            <p:ph type="ctrTitle"/>
          </p:nvPr>
        </p:nvSpPr>
        <p:spPr/>
        <p:txBody>
          <a:bodyPr>
            <a:normAutofit fontScale="90000"/>
          </a:bodyPr>
          <a:lstStyle/>
          <a:p>
            <a:r>
              <a:rPr lang="en-US" dirty="0"/>
              <a:t>Law School: What to Know Before You Even Think About Applying</a:t>
            </a:r>
          </a:p>
        </p:txBody>
      </p:sp>
      <p:sp>
        <p:nvSpPr>
          <p:cNvPr id="3" name="Subtitle 2">
            <a:extLst>
              <a:ext uri="{FF2B5EF4-FFF2-40B4-BE49-F238E27FC236}">
                <a16:creationId xmlns:a16="http://schemas.microsoft.com/office/drawing/2014/main" id="{F8E93832-CAB1-4577-9D8A-05D9E62FADBC}"/>
              </a:ext>
            </a:extLst>
          </p:cNvPr>
          <p:cNvSpPr>
            <a:spLocks noGrp="1"/>
          </p:cNvSpPr>
          <p:nvPr>
            <p:ph type="subTitle" idx="1"/>
          </p:nvPr>
        </p:nvSpPr>
        <p:spPr/>
        <p:txBody>
          <a:bodyPr/>
          <a:lstStyle/>
          <a:p>
            <a:r>
              <a:rPr lang="en-US" dirty="0"/>
              <a:t>Andrew Dzeguze</a:t>
            </a:r>
          </a:p>
          <a:p>
            <a:r>
              <a:rPr lang="en-US" dirty="0"/>
              <a:t>Nov. 8, 2019</a:t>
            </a:r>
          </a:p>
        </p:txBody>
      </p:sp>
    </p:spTree>
    <p:extLst>
      <p:ext uri="{BB962C8B-B14F-4D97-AF65-F5344CB8AC3E}">
        <p14:creationId xmlns:p14="http://schemas.microsoft.com/office/powerpoint/2010/main" val="2497896472"/>
      </p:ext>
    </p:extLst>
  </p:cSld>
  <p:clrMapOvr>
    <a:masterClrMapping/>
  </p:clrMapOvr>
  <mc:AlternateContent xmlns:mc="http://schemas.openxmlformats.org/markup-compatibility/2006" xmlns:p14="http://schemas.microsoft.com/office/powerpoint/2010/main">
    <mc:Choice Requires="p14">
      <p:transition spd="slow" p14:dur="2000" advTm="83605"/>
    </mc:Choice>
    <mc:Fallback xmlns="">
      <p:transition spd="slow" advTm="83605"/>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5400" dirty="0"/>
              <a:t>THE T-14 – SUPER ELITE LAW SCHOOLS</a:t>
            </a:r>
          </a:p>
        </p:txBody>
      </p:sp>
      <p:sp>
        <p:nvSpPr>
          <p:cNvPr id="3" name="Content Placeholder 2"/>
          <p:cNvSpPr>
            <a:spLocks noGrp="1"/>
          </p:cNvSpPr>
          <p:nvPr>
            <p:ph idx="1"/>
          </p:nvPr>
        </p:nvSpPr>
        <p:spPr>
          <a:xfrm>
            <a:off x="748146" y="1358538"/>
            <a:ext cx="10474036" cy="4889862"/>
          </a:xfrm>
        </p:spPr>
        <p:txBody>
          <a:bodyPr>
            <a:noAutofit/>
          </a:bodyPr>
          <a:lstStyle/>
          <a:p>
            <a:r>
              <a:rPr lang="en-US" sz="2800" dirty="0"/>
              <a:t>US News &amp; World Reports Ranks all schools</a:t>
            </a:r>
          </a:p>
          <a:p>
            <a:r>
              <a:rPr lang="en-US" sz="2800" dirty="0"/>
              <a:t>T-14 is pretty well fixed (or at least 1-12)</a:t>
            </a:r>
          </a:p>
          <a:p>
            <a:r>
              <a:rPr lang="en-US" sz="2800" dirty="0"/>
              <a:t>Harvard, Yale, Stanford are typically 1-3 in some order and produce most judicial clerks, </a:t>
            </a:r>
            <a:r>
              <a:rPr lang="en-US" sz="2800" dirty="0" err="1"/>
              <a:t>BigLaw</a:t>
            </a:r>
            <a:r>
              <a:rPr lang="en-US" sz="2800" dirty="0"/>
              <a:t> hires (top 125 Law Firms by size/billings) and law professors</a:t>
            </a:r>
          </a:p>
          <a:p>
            <a:r>
              <a:rPr lang="en-US" sz="2800" dirty="0"/>
              <a:t>Others include U Chicago, Columbia, NYU, Penn, </a:t>
            </a:r>
            <a:r>
              <a:rPr lang="en-US" sz="2800" dirty="0" err="1"/>
              <a:t>UVa</a:t>
            </a:r>
            <a:r>
              <a:rPr lang="en-US" sz="2800" dirty="0"/>
              <a:t>, Michigan, Duke, Northwestern, Berkeley, Cornell, Georgetown</a:t>
            </a:r>
          </a:p>
          <a:p>
            <a:r>
              <a:rPr lang="en-US" sz="2800" dirty="0"/>
              <a:t>Most have median LSATs in the high 160s/170s, GPA in the 4.0 range</a:t>
            </a:r>
          </a:p>
          <a:p>
            <a:r>
              <a:rPr lang="en-US" sz="2800" dirty="0"/>
              <a:t>Doesn’t make them better lawyers – but it is undeniable they are seen as better schools by most potential employers</a:t>
            </a:r>
          </a:p>
          <a:p>
            <a:r>
              <a:rPr lang="en-US" sz="2800" dirty="0"/>
              <a:t>UA, ASU are both top 30 programs</a:t>
            </a:r>
          </a:p>
        </p:txBody>
      </p:sp>
    </p:spTree>
    <p:extLst>
      <p:ext uri="{BB962C8B-B14F-4D97-AF65-F5344CB8AC3E}">
        <p14:creationId xmlns:p14="http://schemas.microsoft.com/office/powerpoint/2010/main" val="2282446832"/>
      </p:ext>
    </p:extLst>
  </p:cSld>
  <p:clrMapOvr>
    <a:masterClrMapping/>
  </p:clrMapOvr>
  <mc:AlternateContent xmlns:mc="http://schemas.openxmlformats.org/markup-compatibility/2006" xmlns:p14="http://schemas.microsoft.com/office/powerpoint/2010/main">
    <mc:Choice Requires="p14">
      <p:transition spd="slow" p14:dur="2000" advTm="237061"/>
    </mc:Choice>
    <mc:Fallback xmlns="">
      <p:transition spd="slow" advTm="237061"/>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8ED12-1CBF-4009-97AB-896E0F452611}"/>
              </a:ext>
            </a:extLst>
          </p:cNvPr>
          <p:cNvSpPr>
            <a:spLocks noGrp="1"/>
          </p:cNvSpPr>
          <p:nvPr>
            <p:ph type="title"/>
          </p:nvPr>
        </p:nvSpPr>
        <p:spPr/>
        <p:txBody>
          <a:bodyPr>
            <a:noAutofit/>
          </a:bodyPr>
          <a:lstStyle/>
          <a:p>
            <a:pPr algn="ctr"/>
            <a:r>
              <a:rPr lang="en-US" sz="7200" dirty="0"/>
              <a:t>Where to Apply	</a:t>
            </a:r>
          </a:p>
        </p:txBody>
      </p:sp>
      <p:sp>
        <p:nvSpPr>
          <p:cNvPr id="3" name="Content Placeholder 2">
            <a:extLst>
              <a:ext uri="{FF2B5EF4-FFF2-40B4-BE49-F238E27FC236}">
                <a16:creationId xmlns:a16="http://schemas.microsoft.com/office/drawing/2014/main" id="{3ED2097D-54F9-4FE3-8933-1E34A7801249}"/>
              </a:ext>
            </a:extLst>
          </p:cNvPr>
          <p:cNvSpPr>
            <a:spLocks noGrp="1"/>
          </p:cNvSpPr>
          <p:nvPr>
            <p:ph idx="1"/>
          </p:nvPr>
        </p:nvSpPr>
        <p:spPr/>
        <p:txBody>
          <a:bodyPr>
            <a:noAutofit/>
          </a:bodyPr>
          <a:lstStyle/>
          <a:p>
            <a:r>
              <a:rPr lang="en-US" sz="2800" dirty="0"/>
              <a:t>Who are you/what do you want to do?</a:t>
            </a:r>
          </a:p>
          <a:p>
            <a:endParaRPr lang="en-US" sz="2800" dirty="0"/>
          </a:p>
          <a:p>
            <a:r>
              <a:rPr lang="en-US" sz="2800" dirty="0"/>
              <a:t>Where do you want to live?</a:t>
            </a:r>
          </a:p>
          <a:p>
            <a:endParaRPr lang="en-US" sz="2800" dirty="0"/>
          </a:p>
          <a:p>
            <a:r>
              <a:rPr lang="en-US" sz="2800" dirty="0"/>
              <a:t>Is there a field you definitely want to pursue?</a:t>
            </a:r>
          </a:p>
          <a:p>
            <a:endParaRPr lang="en-US" sz="2800" dirty="0"/>
          </a:p>
          <a:p>
            <a:r>
              <a:rPr lang="en-US" sz="2800" dirty="0"/>
              <a:t>Where did people you want to emulate go to school?</a:t>
            </a:r>
          </a:p>
          <a:p>
            <a:endParaRPr lang="en-US" sz="2800" dirty="0"/>
          </a:p>
          <a:p>
            <a:r>
              <a:rPr lang="en-US" sz="2800" dirty="0"/>
              <a:t>Then think about how your scores stack up</a:t>
            </a:r>
          </a:p>
        </p:txBody>
      </p:sp>
    </p:spTree>
    <p:extLst>
      <p:ext uri="{BB962C8B-B14F-4D97-AF65-F5344CB8AC3E}">
        <p14:creationId xmlns:p14="http://schemas.microsoft.com/office/powerpoint/2010/main" val="3951849019"/>
      </p:ext>
    </p:extLst>
  </p:cSld>
  <p:clrMapOvr>
    <a:masterClrMapping/>
  </p:clrMapOvr>
  <mc:AlternateContent xmlns:mc="http://schemas.openxmlformats.org/markup-compatibility/2006" xmlns:p14="http://schemas.microsoft.com/office/powerpoint/2010/main">
    <mc:Choice Requires="p14">
      <p:transition spd="slow" p14:dur="2000" advTm="117430"/>
    </mc:Choice>
    <mc:Fallback xmlns="">
      <p:transition spd="slow" advTm="11743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82A00-B2C1-4B60-9FA3-0094BACAB22D}"/>
              </a:ext>
            </a:extLst>
          </p:cNvPr>
          <p:cNvSpPr>
            <a:spLocks noGrp="1"/>
          </p:cNvSpPr>
          <p:nvPr>
            <p:ph type="title"/>
          </p:nvPr>
        </p:nvSpPr>
        <p:spPr/>
        <p:txBody>
          <a:bodyPr>
            <a:normAutofit/>
          </a:bodyPr>
          <a:lstStyle/>
          <a:p>
            <a:pPr algn="ctr"/>
            <a:r>
              <a:rPr lang="en-US" sz="4800" dirty="0"/>
              <a:t>LAW SCHOOL RESEARCH MATERIALS</a:t>
            </a:r>
          </a:p>
        </p:txBody>
      </p:sp>
      <p:sp>
        <p:nvSpPr>
          <p:cNvPr id="3" name="Content Placeholder 2">
            <a:extLst>
              <a:ext uri="{FF2B5EF4-FFF2-40B4-BE49-F238E27FC236}">
                <a16:creationId xmlns:a16="http://schemas.microsoft.com/office/drawing/2014/main" id="{BE35BA85-C17C-45F1-8750-FAE67584A04C}"/>
              </a:ext>
            </a:extLst>
          </p:cNvPr>
          <p:cNvSpPr>
            <a:spLocks noGrp="1"/>
          </p:cNvSpPr>
          <p:nvPr>
            <p:ph idx="1"/>
          </p:nvPr>
        </p:nvSpPr>
        <p:spPr/>
        <p:txBody>
          <a:bodyPr>
            <a:normAutofit/>
          </a:bodyPr>
          <a:lstStyle/>
          <a:p>
            <a:r>
              <a:rPr lang="en-US" dirty="0"/>
              <a:t>USNWR is a composite ranking linked to things like LSAT/GPA, academic reputation surveys and research – but it isn’t always the information you need</a:t>
            </a:r>
          </a:p>
          <a:p>
            <a:r>
              <a:rPr lang="en-US" dirty="0"/>
              <a:t>Every school has to turn over its bar passage information to the ABA to remain credentialed, most also publish job placement numbers (ABA/NALP forms).</a:t>
            </a:r>
          </a:p>
          <a:p>
            <a:pPr lvl="1"/>
            <a:r>
              <a:rPr lang="en-US" sz="2400" dirty="0"/>
              <a:t>Break down how many jobs but also what kind</a:t>
            </a:r>
          </a:p>
          <a:p>
            <a:pPr lvl="1"/>
            <a:r>
              <a:rPr lang="en-US" sz="2400" dirty="0"/>
              <a:t>Schools sometimes look to boost numbers, only have to report who they have heard from</a:t>
            </a:r>
          </a:p>
          <a:p>
            <a:r>
              <a:rPr lang="en-US" dirty="0"/>
              <a:t>Most </a:t>
            </a:r>
            <a:r>
              <a:rPr lang="en-US" dirty="0">
                <a:hlinkClick r:id="rId2"/>
              </a:rPr>
              <a:t>NALP/ABA forms</a:t>
            </a:r>
            <a:r>
              <a:rPr lang="en-US" dirty="0"/>
              <a:t> are at school websites if you know what to look for</a:t>
            </a:r>
          </a:p>
          <a:p>
            <a:r>
              <a:rPr lang="en-US" dirty="0"/>
              <a:t>Consider taking an unannounced visit – especially near the end of a term</a:t>
            </a:r>
          </a:p>
          <a:p>
            <a:r>
              <a:rPr lang="en-US" dirty="0"/>
              <a:t>TALK TO LAWYERS ABOUT ANY SCHOOL YOU ARE CONSIDERING!</a:t>
            </a:r>
          </a:p>
        </p:txBody>
      </p:sp>
    </p:spTree>
    <p:extLst>
      <p:ext uri="{BB962C8B-B14F-4D97-AF65-F5344CB8AC3E}">
        <p14:creationId xmlns:p14="http://schemas.microsoft.com/office/powerpoint/2010/main" val="2410354265"/>
      </p:ext>
    </p:extLst>
  </p:cSld>
  <p:clrMapOvr>
    <a:masterClrMapping/>
  </p:clrMapOvr>
  <mc:AlternateContent xmlns:mc="http://schemas.openxmlformats.org/markup-compatibility/2006" xmlns:p14="http://schemas.microsoft.com/office/powerpoint/2010/main">
    <mc:Choice Requires="p14">
      <p:transition spd="slow" p14:dur="2000" advTm="38460"/>
    </mc:Choice>
    <mc:Fallback xmlns="">
      <p:transition spd="slow" advTm="3846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67395-516D-4F32-AEB3-AB62D4D859F2}"/>
              </a:ext>
            </a:extLst>
          </p:cNvPr>
          <p:cNvSpPr>
            <a:spLocks noGrp="1"/>
          </p:cNvSpPr>
          <p:nvPr>
            <p:ph type="title"/>
          </p:nvPr>
        </p:nvSpPr>
        <p:spPr/>
        <p:txBody>
          <a:bodyPr>
            <a:normAutofit/>
          </a:bodyPr>
          <a:lstStyle/>
          <a:p>
            <a:pPr algn="ctr"/>
            <a:r>
              <a:rPr lang="en-US" sz="6600" dirty="0"/>
              <a:t>UA/NAU 3+3 Program</a:t>
            </a:r>
          </a:p>
        </p:txBody>
      </p:sp>
      <p:sp>
        <p:nvSpPr>
          <p:cNvPr id="3" name="Content Placeholder 2">
            <a:extLst>
              <a:ext uri="{FF2B5EF4-FFF2-40B4-BE49-F238E27FC236}">
                <a16:creationId xmlns:a16="http://schemas.microsoft.com/office/drawing/2014/main" id="{9AAFF233-2C62-4709-B968-2AAF447E6DC2}"/>
              </a:ext>
            </a:extLst>
          </p:cNvPr>
          <p:cNvSpPr>
            <a:spLocks noGrp="1"/>
          </p:cNvSpPr>
          <p:nvPr>
            <p:ph idx="1"/>
          </p:nvPr>
        </p:nvSpPr>
        <p:spPr/>
        <p:txBody>
          <a:bodyPr>
            <a:normAutofit/>
          </a:bodyPr>
          <a:lstStyle/>
          <a:p>
            <a:r>
              <a:rPr lang="en-US" sz="3200" dirty="0"/>
              <a:t>Part of Trend</a:t>
            </a:r>
          </a:p>
          <a:p>
            <a:r>
              <a:rPr lang="en-US" sz="3200" dirty="0"/>
              <a:t>Do 90 units at NAU, including all major requirements, in 3 years</a:t>
            </a:r>
          </a:p>
          <a:p>
            <a:r>
              <a:rPr lang="en-US" sz="3200" dirty="0"/>
              <a:t>If you have a 3.3 GPA, median LSAT at UA (typically 161 or higher) can be admitted to UA LAW</a:t>
            </a:r>
          </a:p>
          <a:p>
            <a:r>
              <a:rPr lang="en-US" sz="3200" dirty="0"/>
              <a:t>1</a:t>
            </a:r>
            <a:r>
              <a:rPr lang="en-US" sz="3200" baseline="30000" dirty="0"/>
              <a:t>st</a:t>
            </a:r>
            <a:r>
              <a:rPr lang="en-US" sz="3200" dirty="0"/>
              <a:t> year at UA becomes a year of electives at NAU to get your BA/BS</a:t>
            </a:r>
          </a:p>
          <a:p>
            <a:r>
              <a:rPr lang="en-US" sz="3200" dirty="0"/>
              <a:t>Requires clear focus and careful planning, especially if your major has both writing and methods pre-requisites to capstone</a:t>
            </a:r>
          </a:p>
        </p:txBody>
      </p:sp>
    </p:spTree>
    <p:extLst>
      <p:ext uri="{BB962C8B-B14F-4D97-AF65-F5344CB8AC3E}">
        <p14:creationId xmlns:p14="http://schemas.microsoft.com/office/powerpoint/2010/main" val="2660485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Law School General Course of Study</a:t>
            </a:r>
          </a:p>
        </p:txBody>
      </p:sp>
      <p:sp>
        <p:nvSpPr>
          <p:cNvPr id="3" name="Content Placeholder 2"/>
          <p:cNvSpPr>
            <a:spLocks noGrp="1"/>
          </p:cNvSpPr>
          <p:nvPr>
            <p:ph idx="1"/>
          </p:nvPr>
        </p:nvSpPr>
        <p:spPr>
          <a:xfrm>
            <a:off x="734344" y="1828800"/>
            <a:ext cx="10972800" cy="4419599"/>
          </a:xfrm>
        </p:spPr>
        <p:txBody>
          <a:bodyPr>
            <a:normAutofit/>
          </a:bodyPr>
          <a:lstStyle/>
          <a:p>
            <a:r>
              <a:rPr lang="en-US" dirty="0"/>
              <a:t>First year is almost entirely “core” subjects that will be on bar exam  - torts, property, civil procedure, criminal law, contracts, constitutional law, evidence and legal writing/legal process are typical courses</a:t>
            </a:r>
          </a:p>
          <a:p>
            <a:r>
              <a:rPr lang="en-US" dirty="0"/>
              <a:t>Second  and third year  (and fourth year for part time students) includes any core classes not taught in first year, electives that build on them and may be on bar exam – advanced civil procedure, criminal procedure, business law </a:t>
            </a:r>
          </a:p>
          <a:p>
            <a:r>
              <a:rPr lang="en-US" dirty="0"/>
              <a:t>There is a consensus the last 2 years leave a lot of room for padding, but many students also get involved in public service, take critical internships or write scholarship they wouldn’t be able to under shorter system</a:t>
            </a:r>
          </a:p>
        </p:txBody>
      </p:sp>
    </p:spTree>
    <p:extLst>
      <p:ext uri="{BB962C8B-B14F-4D97-AF65-F5344CB8AC3E}">
        <p14:creationId xmlns:p14="http://schemas.microsoft.com/office/powerpoint/2010/main" val="847765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Teaching Approaches in US Law Schools</a:t>
            </a:r>
          </a:p>
        </p:txBody>
      </p:sp>
      <p:sp>
        <p:nvSpPr>
          <p:cNvPr id="3" name="Content Placeholder 2"/>
          <p:cNvSpPr>
            <a:spLocks noGrp="1"/>
          </p:cNvSpPr>
          <p:nvPr>
            <p:ph idx="1"/>
          </p:nvPr>
        </p:nvSpPr>
        <p:spPr>
          <a:xfrm>
            <a:off x="320842" y="1417638"/>
            <a:ext cx="10769945" cy="4830761"/>
          </a:xfrm>
        </p:spPr>
        <p:txBody>
          <a:bodyPr>
            <a:noAutofit/>
          </a:bodyPr>
          <a:lstStyle/>
          <a:p>
            <a:r>
              <a:rPr lang="en-US" sz="2800" dirty="0"/>
              <a:t>For over 100 years, have primarily used case method – students read books made up of cases that illustrate a point of law, sometimes with a statutory supplement</a:t>
            </a:r>
          </a:p>
          <a:p>
            <a:pPr lvl="1"/>
            <a:r>
              <a:rPr lang="en-US" sz="2800" dirty="0"/>
              <a:t>Cases are typically “briefed” by students, boiled down to IRAC or FIRAC (Facts Issues Rule Analysis Conclusion)</a:t>
            </a:r>
          </a:p>
          <a:p>
            <a:pPr lvl="1"/>
            <a:r>
              <a:rPr lang="en-US" sz="2800" dirty="0"/>
              <a:t>Cases tend to read this way too, although they often state the conclusion at the front too</a:t>
            </a:r>
          </a:p>
          <a:p>
            <a:r>
              <a:rPr lang="en-US" sz="2800" dirty="0"/>
              <a:t>Many teachers use “Socratic Method” as illustrated in </a:t>
            </a:r>
            <a:r>
              <a:rPr lang="en-US" sz="2800" i="1" dirty="0">
                <a:hlinkClick r:id="rId2"/>
              </a:rPr>
              <a:t>The Paper Chase </a:t>
            </a:r>
            <a:r>
              <a:rPr lang="en-US" sz="2800" dirty="0"/>
              <a:t>– forcing discussion through questioning students individually</a:t>
            </a:r>
          </a:p>
          <a:p>
            <a:pPr lvl="1"/>
            <a:r>
              <a:rPr lang="en-US" sz="2800" dirty="0"/>
              <a:t>Has more to do with conception of law as litigation than anything else</a:t>
            </a:r>
          </a:p>
          <a:p>
            <a:pPr lvl="1"/>
            <a:r>
              <a:rPr lang="en-US" sz="2800" dirty="0"/>
              <a:t>Can be a good skill to have in court, but of limited applicability</a:t>
            </a:r>
          </a:p>
        </p:txBody>
      </p:sp>
    </p:spTree>
    <p:extLst>
      <p:ext uri="{BB962C8B-B14F-4D97-AF65-F5344CB8AC3E}">
        <p14:creationId xmlns:p14="http://schemas.microsoft.com/office/powerpoint/2010/main" val="1868344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7A57C-2B46-40CF-849D-648CC799AE6B}"/>
              </a:ext>
            </a:extLst>
          </p:cNvPr>
          <p:cNvSpPr>
            <a:spLocks noGrp="1"/>
          </p:cNvSpPr>
          <p:nvPr>
            <p:ph type="title"/>
          </p:nvPr>
        </p:nvSpPr>
        <p:spPr/>
        <p:txBody>
          <a:bodyPr>
            <a:normAutofit/>
          </a:bodyPr>
          <a:lstStyle/>
          <a:p>
            <a:pPr algn="ctr"/>
            <a:r>
              <a:rPr lang="en-US" sz="4800" dirty="0"/>
              <a:t>LAW SCHOOL GRADING/CLASS RANK</a:t>
            </a:r>
          </a:p>
        </p:txBody>
      </p:sp>
      <p:sp>
        <p:nvSpPr>
          <p:cNvPr id="3" name="Content Placeholder 2">
            <a:extLst>
              <a:ext uri="{FF2B5EF4-FFF2-40B4-BE49-F238E27FC236}">
                <a16:creationId xmlns:a16="http://schemas.microsoft.com/office/drawing/2014/main" id="{5378BAB6-9EDA-4B31-A82A-80A09307D07A}"/>
              </a:ext>
            </a:extLst>
          </p:cNvPr>
          <p:cNvSpPr>
            <a:spLocks noGrp="1"/>
          </p:cNvSpPr>
          <p:nvPr>
            <p:ph idx="1"/>
          </p:nvPr>
        </p:nvSpPr>
        <p:spPr/>
        <p:txBody>
          <a:bodyPr>
            <a:normAutofit fontScale="92500"/>
          </a:bodyPr>
          <a:lstStyle/>
          <a:p>
            <a:r>
              <a:rPr lang="en-US" dirty="0"/>
              <a:t>Most law schools use a curve, assign very few A’s (and may have a designation for the top score)</a:t>
            </a:r>
          </a:p>
          <a:p>
            <a:pPr lvl="1"/>
            <a:r>
              <a:rPr lang="en-US" dirty="0"/>
              <a:t>Interestingly, very elite schools don’t – may just have pass/high pass </a:t>
            </a:r>
          </a:p>
          <a:p>
            <a:pPr lvl="1"/>
            <a:r>
              <a:rPr lang="en-US" dirty="0"/>
              <a:t>Some schools have gotten away from curving or reset curve to be more generous (no Fs required/only top end is really curved)</a:t>
            </a:r>
          </a:p>
          <a:p>
            <a:r>
              <a:rPr lang="en-US" dirty="0"/>
              <a:t>Traditionally most core courses grade was based just on one or two exams – “issue spotter” tests covering the whole semester</a:t>
            </a:r>
          </a:p>
          <a:p>
            <a:pPr lvl="1"/>
            <a:r>
              <a:rPr lang="en-US" dirty="0"/>
              <a:t>Practical skills classes tend to have exercises – but may not count in GPA</a:t>
            </a:r>
          </a:p>
          <a:p>
            <a:pPr lvl="1"/>
            <a:r>
              <a:rPr lang="en-US" dirty="0"/>
              <a:t>Some are getting away from test as all or nothing – but others justify as a form of bar prep</a:t>
            </a:r>
          </a:p>
          <a:p>
            <a:r>
              <a:rPr lang="en-US" dirty="0"/>
              <a:t>Most schools also rank every student, report that information to any employer who asks for it</a:t>
            </a:r>
          </a:p>
          <a:p>
            <a:r>
              <a:rPr lang="en-US" dirty="0"/>
              <a:t>Class rank can determine placement on law review, eligibility for certain interviews and Latin honors at graduation</a:t>
            </a:r>
          </a:p>
        </p:txBody>
      </p:sp>
    </p:spTree>
    <p:extLst>
      <p:ext uri="{BB962C8B-B14F-4D97-AF65-F5344CB8AC3E}">
        <p14:creationId xmlns:p14="http://schemas.microsoft.com/office/powerpoint/2010/main" val="38569634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A8520-1EA9-40E9-918F-02F00EDB042C}"/>
              </a:ext>
            </a:extLst>
          </p:cNvPr>
          <p:cNvSpPr>
            <a:spLocks noGrp="1"/>
          </p:cNvSpPr>
          <p:nvPr>
            <p:ph type="title"/>
          </p:nvPr>
        </p:nvSpPr>
        <p:spPr/>
        <p:txBody>
          <a:bodyPr>
            <a:normAutofit/>
          </a:bodyPr>
          <a:lstStyle/>
          <a:p>
            <a:pPr algn="ctr"/>
            <a:r>
              <a:rPr lang="en-US" sz="6000" dirty="0"/>
              <a:t>How to Stand out in Law School</a:t>
            </a:r>
          </a:p>
        </p:txBody>
      </p:sp>
      <p:sp>
        <p:nvSpPr>
          <p:cNvPr id="3" name="Content Placeholder 2">
            <a:extLst>
              <a:ext uri="{FF2B5EF4-FFF2-40B4-BE49-F238E27FC236}">
                <a16:creationId xmlns:a16="http://schemas.microsoft.com/office/drawing/2014/main" id="{5159FE64-EF2E-407F-BB69-6793BAE29CCB}"/>
              </a:ext>
            </a:extLst>
          </p:cNvPr>
          <p:cNvSpPr>
            <a:spLocks noGrp="1"/>
          </p:cNvSpPr>
          <p:nvPr>
            <p:ph idx="1"/>
          </p:nvPr>
        </p:nvSpPr>
        <p:spPr>
          <a:xfrm>
            <a:off x="609600" y="1600201"/>
            <a:ext cx="10972800" cy="4983161"/>
          </a:xfrm>
        </p:spPr>
        <p:txBody>
          <a:bodyPr>
            <a:normAutofit fontScale="92500" lnSpcReduction="20000"/>
          </a:bodyPr>
          <a:lstStyle/>
          <a:p>
            <a:r>
              <a:rPr lang="en-US" dirty="0"/>
              <a:t>Law Review</a:t>
            </a:r>
          </a:p>
          <a:p>
            <a:pPr lvl="1"/>
            <a:r>
              <a:rPr lang="en-US" dirty="0"/>
              <a:t>Every school has one or more law journals.  Some firms require people to have been on journal to hire (often also limit to certain class rank)</a:t>
            </a:r>
          </a:p>
          <a:p>
            <a:pPr lvl="1"/>
            <a:r>
              <a:rPr lang="en-US" dirty="0"/>
              <a:t>2 and 3Ls select articles, review each line and every authority cited (cite check).  Not quite peer review but nerve wracking for both students and authors – not bad for young associates</a:t>
            </a:r>
          </a:p>
          <a:p>
            <a:r>
              <a:rPr lang="en-US" dirty="0"/>
              <a:t>Moot Court</a:t>
            </a:r>
          </a:p>
          <a:p>
            <a:pPr lvl="1"/>
            <a:r>
              <a:rPr lang="en-US" dirty="0"/>
              <a:t>Most schools require moot court at some point – write a brief about a real or fictional case, present oral argument on it</a:t>
            </a:r>
          </a:p>
          <a:p>
            <a:pPr lvl="1"/>
            <a:r>
              <a:rPr lang="en-US" dirty="0"/>
              <a:t>Schools field teams in moot court, go to competitions all over country</a:t>
            </a:r>
          </a:p>
          <a:p>
            <a:r>
              <a:rPr lang="en-US" dirty="0"/>
              <a:t>Clinical Education</a:t>
            </a:r>
          </a:p>
          <a:p>
            <a:pPr lvl="1"/>
            <a:r>
              <a:rPr lang="en-US" dirty="0"/>
              <a:t>Students can learn to handle everything from client intake to dispute resolution.  Typically working with people who can’t afford representation</a:t>
            </a:r>
          </a:p>
          <a:p>
            <a:pPr lvl="1"/>
            <a:r>
              <a:rPr lang="en-US" dirty="0"/>
              <a:t>Can include landlord-tenant, homelessness, tech start ups, criminal appeals, anything else school values</a:t>
            </a:r>
          </a:p>
          <a:p>
            <a:r>
              <a:rPr lang="en-US" dirty="0"/>
              <a:t>Externships</a:t>
            </a:r>
          </a:p>
          <a:p>
            <a:pPr lvl="1"/>
            <a:r>
              <a:rPr lang="en-US" dirty="0"/>
              <a:t>Judges and some government agencies call internships externships at graduate level</a:t>
            </a:r>
          </a:p>
          <a:p>
            <a:pPr lvl="1"/>
            <a:r>
              <a:rPr lang="en-US" dirty="0"/>
              <a:t>Short term, typically don’t lead to full time jobs but can help/look good on resume</a:t>
            </a:r>
          </a:p>
          <a:p>
            <a:pPr lvl="1"/>
            <a:endParaRPr lang="en-US" dirty="0"/>
          </a:p>
        </p:txBody>
      </p:sp>
    </p:spTree>
    <p:extLst>
      <p:ext uri="{BB962C8B-B14F-4D97-AF65-F5344CB8AC3E}">
        <p14:creationId xmlns:p14="http://schemas.microsoft.com/office/powerpoint/2010/main" val="2425709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45C3B-6111-4D08-A47D-53BCDE59CAA1}"/>
              </a:ext>
            </a:extLst>
          </p:cNvPr>
          <p:cNvSpPr>
            <a:spLocks noGrp="1"/>
          </p:cNvSpPr>
          <p:nvPr>
            <p:ph type="title"/>
          </p:nvPr>
        </p:nvSpPr>
        <p:spPr/>
        <p:txBody>
          <a:bodyPr>
            <a:noAutofit/>
          </a:bodyPr>
          <a:lstStyle/>
          <a:p>
            <a:pPr algn="ctr"/>
            <a:r>
              <a:rPr lang="en-US" sz="4000" dirty="0"/>
              <a:t>Getting a Job in School – OCI and Summer Associates </a:t>
            </a:r>
          </a:p>
        </p:txBody>
      </p:sp>
      <p:sp>
        <p:nvSpPr>
          <p:cNvPr id="3" name="Content Placeholder 2">
            <a:extLst>
              <a:ext uri="{FF2B5EF4-FFF2-40B4-BE49-F238E27FC236}">
                <a16:creationId xmlns:a16="http://schemas.microsoft.com/office/drawing/2014/main" id="{6CC02A3F-3D25-461F-B879-FC0F75EE65BC}"/>
              </a:ext>
            </a:extLst>
          </p:cNvPr>
          <p:cNvSpPr>
            <a:spLocks noGrp="1"/>
          </p:cNvSpPr>
          <p:nvPr>
            <p:ph idx="1"/>
          </p:nvPr>
        </p:nvSpPr>
        <p:spPr>
          <a:xfrm>
            <a:off x="609600" y="1417638"/>
            <a:ext cx="10972800" cy="5287961"/>
          </a:xfrm>
        </p:spPr>
        <p:txBody>
          <a:bodyPr>
            <a:normAutofit lnSpcReduction="10000"/>
          </a:bodyPr>
          <a:lstStyle/>
          <a:p>
            <a:r>
              <a:rPr lang="en-US" dirty="0"/>
              <a:t>In the hierarchy of law school, you are told to shoot for </a:t>
            </a:r>
            <a:r>
              <a:rPr lang="en-US" dirty="0" err="1"/>
              <a:t>BigLaw</a:t>
            </a:r>
            <a:r>
              <a:rPr lang="en-US" dirty="0"/>
              <a:t> (large firms who pay the most, rep big corporations)</a:t>
            </a:r>
          </a:p>
          <a:p>
            <a:r>
              <a:rPr lang="en-US" dirty="0"/>
              <a:t>Another prestigious path is Government service (DOJ, state equivalents especially)</a:t>
            </a:r>
          </a:p>
          <a:p>
            <a:r>
              <a:rPr lang="en-US" dirty="0"/>
              <a:t>These employers know they need X lawyers in 2-3 years, are looking to use summer jobs as long term interview – these are “want” hires</a:t>
            </a:r>
          </a:p>
          <a:p>
            <a:r>
              <a:rPr lang="en-US" dirty="0"/>
              <a:t>Each fall and spring, firms and agencies will come to do On-Campus Interviews</a:t>
            </a:r>
          </a:p>
          <a:p>
            <a:pPr lvl="1"/>
            <a:r>
              <a:rPr lang="en-US" dirty="0"/>
              <a:t>Higher ranked the school, more firms that come (location matters too)</a:t>
            </a:r>
          </a:p>
          <a:p>
            <a:pPr lvl="1"/>
            <a:r>
              <a:rPr lang="en-US" dirty="0"/>
              <a:t>Higher ranked the student, more OCIs you are likely to get</a:t>
            </a:r>
          </a:p>
          <a:p>
            <a:pPr lvl="1"/>
            <a:r>
              <a:rPr lang="en-US" dirty="0"/>
              <a:t>15-30 minute screeners, if you do well get callback/</a:t>
            </a:r>
            <a:r>
              <a:rPr lang="en-US" dirty="0" err="1"/>
              <a:t>flyback</a:t>
            </a:r>
            <a:r>
              <a:rPr lang="en-US" dirty="0"/>
              <a:t> full day interview</a:t>
            </a:r>
          </a:p>
          <a:p>
            <a:pPr lvl="1"/>
            <a:r>
              <a:rPr lang="en-US" dirty="0"/>
              <a:t>Can lead to “summer associateship” for 1L or 2L, job offer for 3L</a:t>
            </a:r>
          </a:p>
          <a:p>
            <a:r>
              <a:rPr lang="en-US" dirty="0"/>
              <a:t>OCI is not only path to employment – just the one schools tend to emphasize/glamorize</a:t>
            </a:r>
          </a:p>
          <a:p>
            <a:pPr lvl="1"/>
            <a:r>
              <a:rPr lang="en-US" dirty="0"/>
              <a:t>Most other jobs will be with small firms/”need hires”</a:t>
            </a:r>
          </a:p>
          <a:p>
            <a:pPr lvl="1"/>
            <a:r>
              <a:rPr lang="en-US" dirty="0"/>
              <a:t>Networking is critical (just like everywhere else)</a:t>
            </a:r>
          </a:p>
        </p:txBody>
      </p:sp>
    </p:spTree>
    <p:extLst>
      <p:ext uri="{BB962C8B-B14F-4D97-AF65-F5344CB8AC3E}">
        <p14:creationId xmlns:p14="http://schemas.microsoft.com/office/powerpoint/2010/main" val="32736012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a:t>Admission and Discipline</a:t>
            </a:r>
          </a:p>
        </p:txBody>
      </p:sp>
      <p:sp>
        <p:nvSpPr>
          <p:cNvPr id="3" name="Content Placeholder 2"/>
          <p:cNvSpPr>
            <a:spLocks noGrp="1"/>
          </p:cNvSpPr>
          <p:nvPr>
            <p:ph idx="1"/>
          </p:nvPr>
        </p:nvSpPr>
        <p:spPr>
          <a:xfrm>
            <a:off x="715384" y="1690255"/>
            <a:ext cx="9403742" cy="4893107"/>
          </a:xfrm>
        </p:spPr>
        <p:txBody>
          <a:bodyPr/>
          <a:lstStyle/>
          <a:p>
            <a:r>
              <a:rPr lang="en-US" dirty="0"/>
              <a:t>Getting the degree is  a ticket to be eligible to sit the state bar in most cases, but it is not a guarantee of admission to the bar</a:t>
            </a:r>
          </a:p>
          <a:p>
            <a:r>
              <a:rPr lang="en-US" dirty="0"/>
              <a:t>Most students are doing some prep for the bar exam before they leave school</a:t>
            </a:r>
          </a:p>
          <a:p>
            <a:pPr lvl="1"/>
            <a:r>
              <a:rPr lang="en-US" dirty="0"/>
              <a:t>Can take the Multistate Professional Responsibility Exam (mandatory ethics test) before you graduate</a:t>
            </a:r>
          </a:p>
          <a:p>
            <a:pPr lvl="1"/>
            <a:r>
              <a:rPr lang="en-US" dirty="0"/>
              <a:t>Bar Review – a few schools have bar prep courses, most don’t.  People pay thousands of dollars for Bar/</a:t>
            </a:r>
            <a:r>
              <a:rPr lang="en-US" dirty="0" err="1"/>
              <a:t>Bri</a:t>
            </a:r>
            <a:r>
              <a:rPr lang="en-US" dirty="0"/>
              <a:t>, similar services</a:t>
            </a:r>
          </a:p>
          <a:p>
            <a:pPr lvl="1"/>
            <a:r>
              <a:rPr lang="en-US" dirty="0"/>
              <a:t>Have to compile significant information for background check, including fingerprints, criminal history and driving records</a:t>
            </a:r>
          </a:p>
          <a:p>
            <a:pPr lvl="1"/>
            <a:r>
              <a:rPr lang="en-US" dirty="0"/>
              <a:t>All of these steps take money, and just entitle you to sit the actual test</a:t>
            </a:r>
          </a:p>
          <a:p>
            <a:endParaRPr lang="en-US" dirty="0"/>
          </a:p>
        </p:txBody>
      </p:sp>
    </p:spTree>
    <p:extLst>
      <p:ext uri="{BB962C8B-B14F-4D97-AF65-F5344CB8AC3E}">
        <p14:creationId xmlns:p14="http://schemas.microsoft.com/office/powerpoint/2010/main" val="1328914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255B8-CADC-430A-9D72-227DA02043BB}"/>
              </a:ext>
            </a:extLst>
          </p:cNvPr>
          <p:cNvSpPr>
            <a:spLocks noGrp="1"/>
          </p:cNvSpPr>
          <p:nvPr>
            <p:ph type="title"/>
          </p:nvPr>
        </p:nvSpPr>
        <p:spPr/>
        <p:txBody>
          <a:bodyPr>
            <a:noAutofit/>
          </a:bodyPr>
          <a:lstStyle/>
          <a:p>
            <a:pPr algn="ctr"/>
            <a:r>
              <a:rPr lang="en-US" sz="7200" dirty="0"/>
              <a:t>Why Law School?</a:t>
            </a:r>
          </a:p>
        </p:txBody>
      </p:sp>
      <p:sp>
        <p:nvSpPr>
          <p:cNvPr id="3" name="Content Placeholder 2">
            <a:extLst>
              <a:ext uri="{FF2B5EF4-FFF2-40B4-BE49-F238E27FC236}">
                <a16:creationId xmlns:a16="http://schemas.microsoft.com/office/drawing/2014/main" id="{C8E42FAC-6B3B-402A-A723-96FFE9B9FBAD}"/>
              </a:ext>
            </a:extLst>
          </p:cNvPr>
          <p:cNvSpPr>
            <a:spLocks noGrp="1"/>
          </p:cNvSpPr>
          <p:nvPr>
            <p:ph idx="1"/>
          </p:nvPr>
        </p:nvSpPr>
        <p:spPr>
          <a:xfrm>
            <a:off x="609600" y="1600201"/>
            <a:ext cx="10972800" cy="4883726"/>
          </a:xfrm>
        </p:spPr>
        <p:txBody>
          <a:bodyPr>
            <a:normAutofit lnSpcReduction="10000"/>
          </a:bodyPr>
          <a:lstStyle/>
          <a:p>
            <a:r>
              <a:rPr lang="en-US" dirty="0"/>
              <a:t>Can’t take the Bar Exam in most places without it – that’s really only thing graduating ensures you can do</a:t>
            </a:r>
          </a:p>
          <a:p>
            <a:r>
              <a:rPr lang="en-US" dirty="0"/>
              <a:t>So if your calling doesn’t require bar admission – think about if you want to do it</a:t>
            </a:r>
          </a:p>
          <a:p>
            <a:r>
              <a:rPr lang="en-US" dirty="0"/>
              <a:t>What you don’t need a law degree for:</a:t>
            </a:r>
          </a:p>
          <a:p>
            <a:pPr lvl="1"/>
            <a:r>
              <a:rPr lang="en-US" dirty="0"/>
              <a:t>Business</a:t>
            </a:r>
          </a:p>
          <a:p>
            <a:pPr lvl="1"/>
            <a:r>
              <a:rPr lang="en-US" dirty="0"/>
              <a:t>Politics</a:t>
            </a:r>
          </a:p>
          <a:p>
            <a:pPr lvl="1"/>
            <a:r>
              <a:rPr lang="en-US" dirty="0"/>
              <a:t>Public Policy</a:t>
            </a:r>
          </a:p>
          <a:p>
            <a:pPr lvl="1"/>
            <a:r>
              <a:rPr lang="en-US" dirty="0"/>
              <a:t>Humanitarian Efforts</a:t>
            </a:r>
          </a:p>
          <a:p>
            <a:pPr lvl="1"/>
            <a:r>
              <a:rPr lang="en-US" dirty="0"/>
              <a:t>To make a lot of $$$$$$$$$$$$$$$</a:t>
            </a:r>
          </a:p>
          <a:p>
            <a:pPr lvl="1"/>
            <a:r>
              <a:rPr lang="en-US" dirty="0"/>
              <a:t>To “make a difference”</a:t>
            </a:r>
          </a:p>
          <a:p>
            <a:pPr lvl="1"/>
            <a:r>
              <a:rPr lang="en-US" dirty="0"/>
              <a:t>To convince yourself or your parents you are living up to your potential</a:t>
            </a:r>
          </a:p>
          <a:p>
            <a:pPr lvl="1"/>
            <a:r>
              <a:rPr lang="en-US" dirty="0"/>
              <a:t>To avoid things you don’t want to do like sales, politics or running a business (because you may have to do all of these anyways, and will do some)</a:t>
            </a:r>
          </a:p>
          <a:p>
            <a:pPr lvl="1"/>
            <a:endParaRPr lang="en-US" dirty="0"/>
          </a:p>
        </p:txBody>
      </p:sp>
    </p:spTree>
    <p:custDataLst>
      <p:tags r:id="rId1"/>
    </p:custDataLst>
    <p:extLst>
      <p:ext uri="{BB962C8B-B14F-4D97-AF65-F5344CB8AC3E}">
        <p14:creationId xmlns:p14="http://schemas.microsoft.com/office/powerpoint/2010/main" val="2644670368"/>
      </p:ext>
    </p:extLst>
  </p:cSld>
  <p:clrMapOvr>
    <a:masterClrMapping/>
  </p:clrMapOvr>
  <mc:AlternateContent xmlns:mc="http://schemas.openxmlformats.org/markup-compatibility/2006" xmlns:p14="http://schemas.microsoft.com/office/powerpoint/2010/main">
    <mc:Choice Requires="p14">
      <p:transition spd="slow" p14:dur="2000" advTm="356448"/>
    </mc:Choice>
    <mc:Fallback xmlns="">
      <p:transition spd="slow" advTm="3564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7200" dirty="0"/>
              <a:t>The Bar Exam</a:t>
            </a:r>
            <a:r>
              <a:rPr lang="en-US" dirty="0"/>
              <a:t>	</a:t>
            </a:r>
          </a:p>
        </p:txBody>
      </p:sp>
      <p:sp>
        <p:nvSpPr>
          <p:cNvPr id="3" name="Content Placeholder 2"/>
          <p:cNvSpPr>
            <a:spLocks noGrp="1"/>
          </p:cNvSpPr>
          <p:nvPr>
            <p:ph idx="1"/>
          </p:nvPr>
        </p:nvSpPr>
        <p:spPr/>
        <p:txBody>
          <a:bodyPr>
            <a:normAutofit lnSpcReduction="10000"/>
          </a:bodyPr>
          <a:lstStyle/>
          <a:p>
            <a:r>
              <a:rPr lang="en-US" dirty="0"/>
              <a:t>Multiple day mental endurance test</a:t>
            </a:r>
          </a:p>
          <a:p>
            <a:r>
              <a:rPr lang="en-US" dirty="0"/>
              <a:t>Almost all states use the Multistate Bar Examination as one component – multiple choice test on core legal questions</a:t>
            </a:r>
          </a:p>
          <a:p>
            <a:r>
              <a:rPr lang="en-US" dirty="0"/>
              <a:t>May also have a supplemental multiple-choice section, or will cover particular subjects in essays</a:t>
            </a:r>
          </a:p>
          <a:p>
            <a:r>
              <a:rPr lang="en-US" dirty="0"/>
              <a:t>Essays can include both practical examinations and “issue spotter” essays</a:t>
            </a:r>
          </a:p>
          <a:p>
            <a:r>
              <a:rPr lang="en-US" dirty="0"/>
              <a:t>California is 3 days – Day 1 and 3 are essays and “performance tests”, Day 2 is MBE</a:t>
            </a:r>
          </a:p>
          <a:p>
            <a:r>
              <a:rPr lang="en-US" dirty="0"/>
              <a:t>California covers 17 subjects – never test all, but never say what is left off</a:t>
            </a:r>
          </a:p>
          <a:p>
            <a:r>
              <a:rPr lang="en-US" dirty="0"/>
              <a:t>Arizona is UBE – MBE, MEE, MPT – but also has an Arizona law course requirement</a:t>
            </a:r>
          </a:p>
          <a:p>
            <a:r>
              <a:rPr lang="en-US" dirty="0"/>
              <a:t>UBE score can be </a:t>
            </a:r>
            <a:r>
              <a:rPr lang="en-US" dirty="0">
                <a:hlinkClick r:id="rId2"/>
              </a:rPr>
              <a:t>transferred</a:t>
            </a:r>
            <a:r>
              <a:rPr lang="en-US" dirty="0"/>
              <a:t> to any other state that has UBE, but just having score is </a:t>
            </a:r>
            <a:r>
              <a:rPr lang="en-US" dirty="0">
                <a:hlinkClick r:id="rId3"/>
              </a:rPr>
              <a:t>not enough in most places</a:t>
            </a:r>
            <a:endParaRPr lang="en-US" dirty="0"/>
          </a:p>
        </p:txBody>
      </p:sp>
    </p:spTree>
    <p:extLst>
      <p:ext uri="{BB962C8B-B14F-4D97-AF65-F5344CB8AC3E}">
        <p14:creationId xmlns:p14="http://schemas.microsoft.com/office/powerpoint/2010/main" val="10094794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4A536-F5BC-43A6-A46D-67DFE734D31F}"/>
              </a:ext>
            </a:extLst>
          </p:cNvPr>
          <p:cNvSpPr>
            <a:spLocks noGrp="1"/>
          </p:cNvSpPr>
          <p:nvPr>
            <p:ph type="title"/>
          </p:nvPr>
        </p:nvSpPr>
        <p:spPr/>
        <p:txBody>
          <a:bodyPr>
            <a:normAutofit fontScale="90000"/>
          </a:bodyPr>
          <a:lstStyle/>
          <a:p>
            <a:pPr algn="ctr"/>
            <a:r>
              <a:rPr lang="en-US" sz="7200" dirty="0"/>
              <a:t>Bar Passage Rates</a:t>
            </a:r>
            <a:r>
              <a:rPr lang="en-US" dirty="0"/>
              <a:t>	</a:t>
            </a:r>
          </a:p>
        </p:txBody>
      </p:sp>
      <p:sp>
        <p:nvSpPr>
          <p:cNvPr id="3" name="Content Placeholder 2">
            <a:extLst>
              <a:ext uri="{FF2B5EF4-FFF2-40B4-BE49-F238E27FC236}">
                <a16:creationId xmlns:a16="http://schemas.microsoft.com/office/drawing/2014/main" id="{A80AA9E0-896E-4A74-AD3D-C0A45A9137E4}"/>
              </a:ext>
            </a:extLst>
          </p:cNvPr>
          <p:cNvSpPr>
            <a:spLocks noGrp="1"/>
          </p:cNvSpPr>
          <p:nvPr>
            <p:ph idx="1"/>
          </p:nvPr>
        </p:nvSpPr>
        <p:spPr>
          <a:xfrm>
            <a:off x="609600" y="1600201"/>
            <a:ext cx="10972800" cy="4983161"/>
          </a:xfrm>
        </p:spPr>
        <p:txBody>
          <a:bodyPr/>
          <a:lstStyle/>
          <a:p>
            <a:r>
              <a:rPr lang="en-US" dirty="0"/>
              <a:t>Bar passage rates matter to law schools for ABA accreditation</a:t>
            </a:r>
          </a:p>
          <a:p>
            <a:pPr lvl="1"/>
            <a:r>
              <a:rPr lang="en-US" dirty="0"/>
              <a:t>Part of why schools still teach like they do</a:t>
            </a:r>
          </a:p>
          <a:p>
            <a:pPr lvl="1"/>
            <a:r>
              <a:rPr lang="en-US" dirty="0"/>
              <a:t>ABA just raised expectation to 75% passage within 2 years of graduation (will be a major issue in California and Florida)</a:t>
            </a:r>
          </a:p>
          <a:p>
            <a:r>
              <a:rPr lang="en-US" dirty="0"/>
              <a:t>Generally Bar passage has declined in last 10 years</a:t>
            </a:r>
          </a:p>
          <a:p>
            <a:pPr lvl="1"/>
            <a:r>
              <a:rPr lang="en-US" dirty="0"/>
              <a:t>UA was 83.8% for first time takers in 2010, ASU 89.2%</a:t>
            </a:r>
          </a:p>
          <a:p>
            <a:pPr lvl="1"/>
            <a:r>
              <a:rPr lang="en-US" dirty="0"/>
              <a:t>In Summer 2018, UA was 73.1% and ASU 79.4%</a:t>
            </a:r>
          </a:p>
          <a:p>
            <a:pPr lvl="1"/>
            <a:r>
              <a:rPr lang="en-US" dirty="0"/>
              <a:t>Repeat takers almost always do much worse</a:t>
            </a:r>
          </a:p>
          <a:p>
            <a:pPr lvl="1"/>
            <a:r>
              <a:rPr lang="en-US" dirty="0"/>
              <a:t>So bad in Orgon law schools petitioned to lower cut line (pass rate)</a:t>
            </a:r>
          </a:p>
          <a:p>
            <a:pPr lvl="1"/>
            <a:r>
              <a:rPr lang="en-US" dirty="0"/>
              <a:t>California had a vote amongst bar membership about lowering – rejected </a:t>
            </a:r>
          </a:p>
          <a:p>
            <a:pPr lvl="1"/>
            <a:r>
              <a:rPr lang="en-US" dirty="0"/>
              <a:t>UC Hastings (my alma mater) went from 81% in 2007 (86% in 1998) to 60% last year</a:t>
            </a:r>
          </a:p>
          <a:p>
            <a:pPr lvl="1"/>
            <a:r>
              <a:rPr lang="en-US" dirty="0"/>
              <a:t>Some states (OK) have high passage rates, but they are exception</a:t>
            </a:r>
          </a:p>
          <a:p>
            <a:pPr lvl="1"/>
            <a:r>
              <a:rPr lang="en-US" dirty="0"/>
              <a:t>2 big factors are who is applying and how people learn vs. nature of bar</a:t>
            </a:r>
          </a:p>
        </p:txBody>
      </p:sp>
    </p:spTree>
    <p:extLst>
      <p:ext uri="{BB962C8B-B14F-4D97-AF65-F5344CB8AC3E}">
        <p14:creationId xmlns:p14="http://schemas.microsoft.com/office/powerpoint/2010/main" val="26623294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7200" dirty="0"/>
              <a:t>Formal Admission</a:t>
            </a:r>
          </a:p>
        </p:txBody>
      </p:sp>
      <p:sp>
        <p:nvSpPr>
          <p:cNvPr id="3" name="Content Placeholder 2"/>
          <p:cNvSpPr>
            <a:spLocks noGrp="1"/>
          </p:cNvSpPr>
          <p:nvPr>
            <p:ph idx="1"/>
          </p:nvPr>
        </p:nvSpPr>
        <p:spPr/>
        <p:txBody>
          <a:bodyPr/>
          <a:lstStyle/>
          <a:p>
            <a:r>
              <a:rPr lang="en-US" dirty="0"/>
              <a:t>Bar passage is not the final hurdle – still have to clear on moral character</a:t>
            </a:r>
          </a:p>
          <a:p>
            <a:r>
              <a:rPr lang="en-US" dirty="0"/>
              <a:t>Some states require proof of insurance or limited practice (Oregon)</a:t>
            </a:r>
          </a:p>
          <a:p>
            <a:r>
              <a:rPr lang="en-US" dirty="0"/>
              <a:t>If you meet all requirements and pay fee, get sworn in</a:t>
            </a:r>
          </a:p>
          <a:p>
            <a:r>
              <a:rPr lang="en-US" dirty="0"/>
              <a:t>Admission to state bar allows admission to Federal bar</a:t>
            </a:r>
          </a:p>
          <a:p>
            <a:r>
              <a:rPr lang="en-US" dirty="0"/>
              <a:t>Admission in one state allows admission on particular cases in other states, courts</a:t>
            </a:r>
          </a:p>
          <a:p>
            <a:r>
              <a:rPr lang="en-US" dirty="0"/>
              <a:t>Admission carries with it submitting to authority and requirements of disciplining body – either the bar association in a unified bar state or a separate state authority</a:t>
            </a:r>
          </a:p>
          <a:p>
            <a:r>
              <a:rPr lang="en-US" dirty="0"/>
              <a:t>Arizona is a unified bar state, discipline is conducted by the Board of Governors and ultimately Arizona Supreme Court</a:t>
            </a:r>
          </a:p>
        </p:txBody>
      </p:sp>
    </p:spTree>
    <p:extLst>
      <p:ext uri="{BB962C8B-B14F-4D97-AF65-F5344CB8AC3E}">
        <p14:creationId xmlns:p14="http://schemas.microsoft.com/office/powerpoint/2010/main" val="15643163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7200" dirty="0"/>
              <a:t>Scope of Legal Employment</a:t>
            </a:r>
          </a:p>
        </p:txBody>
      </p:sp>
      <p:sp>
        <p:nvSpPr>
          <p:cNvPr id="3" name="Content Placeholder 2"/>
          <p:cNvSpPr>
            <a:spLocks noGrp="1"/>
          </p:cNvSpPr>
          <p:nvPr>
            <p:ph idx="1"/>
          </p:nvPr>
        </p:nvSpPr>
        <p:spPr>
          <a:xfrm>
            <a:off x="1103312" y="1416676"/>
            <a:ext cx="8946541" cy="4831723"/>
          </a:xfrm>
        </p:spPr>
        <p:txBody>
          <a:bodyPr>
            <a:normAutofit/>
          </a:bodyPr>
          <a:lstStyle/>
          <a:p>
            <a:r>
              <a:rPr lang="en-US" dirty="0"/>
              <a:t>First major divide in US is between people who handle disputes that might wind up in court (litigators) and those who try not to (transactional lawyers)</a:t>
            </a:r>
          </a:p>
          <a:p>
            <a:r>
              <a:rPr lang="en-US" dirty="0"/>
              <a:t>This divide is formalized in other countries – in UK barristers argue cases referred by solicitors, who do most other legal work.  In US, can theoretically do both, but most people tend to focus on one side or the other</a:t>
            </a:r>
          </a:p>
          <a:p>
            <a:r>
              <a:rPr lang="en-US" dirty="0"/>
              <a:t>Litigators tend to specialize in particular areas either on the nature of  law (criminal v. civil) or case (personal injury, environmental , antitrust, intellectual property)</a:t>
            </a:r>
          </a:p>
          <a:p>
            <a:r>
              <a:rPr lang="en-US" dirty="0"/>
              <a:t>Transactional work similarly tends to be specialized, and often has adversarial components – but generally not actively litigating matters.</a:t>
            </a:r>
          </a:p>
        </p:txBody>
      </p:sp>
    </p:spTree>
    <p:extLst>
      <p:ext uri="{BB962C8B-B14F-4D97-AF65-F5344CB8AC3E}">
        <p14:creationId xmlns:p14="http://schemas.microsoft.com/office/powerpoint/2010/main" val="2098888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7200" dirty="0"/>
              <a:t>Types of Legal Employment</a:t>
            </a:r>
          </a:p>
        </p:txBody>
      </p:sp>
      <p:sp>
        <p:nvSpPr>
          <p:cNvPr id="3" name="Content Placeholder 2"/>
          <p:cNvSpPr>
            <a:spLocks noGrp="1"/>
          </p:cNvSpPr>
          <p:nvPr>
            <p:ph idx="1"/>
          </p:nvPr>
        </p:nvSpPr>
        <p:spPr>
          <a:xfrm>
            <a:off x="609600" y="1676400"/>
            <a:ext cx="9440253" cy="4571999"/>
          </a:xfrm>
        </p:spPr>
        <p:txBody>
          <a:bodyPr>
            <a:normAutofit/>
          </a:bodyPr>
          <a:lstStyle/>
          <a:p>
            <a:r>
              <a:rPr lang="en-US" dirty="0"/>
              <a:t>Government employs attorneys at all levels in wide range of tasks from agency advisors to litigators at all levels </a:t>
            </a:r>
          </a:p>
          <a:p>
            <a:r>
              <a:rPr lang="en-US" dirty="0"/>
              <a:t>In private practice, there tends to be a hierarchy – in cities there will be at least a couple of large, general firms that tend to represent corporations and wealthy individuals</a:t>
            </a:r>
          </a:p>
          <a:p>
            <a:r>
              <a:rPr lang="en-US" dirty="0"/>
              <a:t>Below that, will have a variety of firms, ranging in size and scope of practice – generally the larger the city the broader range of interests</a:t>
            </a:r>
          </a:p>
          <a:p>
            <a:r>
              <a:rPr lang="en-US" dirty="0"/>
              <a:t>Most attorneys wind up at some point as solo practitioners or small firms, tending to focus on areas that serve the needs of individuals</a:t>
            </a:r>
          </a:p>
          <a:p>
            <a:r>
              <a:rPr lang="en-US" dirty="0"/>
              <a:t>Companies often have “in-house counsel” although lately those departments tend to have fewer and fewer lawyers and more paralegals</a:t>
            </a:r>
          </a:p>
        </p:txBody>
      </p:sp>
    </p:spTree>
    <p:extLst>
      <p:ext uri="{BB962C8B-B14F-4D97-AF65-F5344CB8AC3E}">
        <p14:creationId xmlns:p14="http://schemas.microsoft.com/office/powerpoint/2010/main" val="7397587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8806D-250C-4D5E-976B-C7A0DF675E5E}"/>
              </a:ext>
            </a:extLst>
          </p:cNvPr>
          <p:cNvSpPr>
            <a:spLocks noGrp="1"/>
          </p:cNvSpPr>
          <p:nvPr>
            <p:ph type="title"/>
          </p:nvPr>
        </p:nvSpPr>
        <p:spPr/>
        <p:txBody>
          <a:bodyPr>
            <a:normAutofit/>
          </a:bodyPr>
          <a:lstStyle/>
          <a:p>
            <a:pPr algn="ctr"/>
            <a:r>
              <a:rPr lang="en-US" sz="6000" dirty="0"/>
              <a:t>The Job Market: A Reality Check</a:t>
            </a:r>
          </a:p>
        </p:txBody>
      </p:sp>
      <p:sp>
        <p:nvSpPr>
          <p:cNvPr id="3" name="Content Placeholder 2">
            <a:extLst>
              <a:ext uri="{FF2B5EF4-FFF2-40B4-BE49-F238E27FC236}">
                <a16:creationId xmlns:a16="http://schemas.microsoft.com/office/drawing/2014/main" id="{392A217E-594D-468D-A5BC-2456E78C2807}"/>
              </a:ext>
            </a:extLst>
          </p:cNvPr>
          <p:cNvSpPr>
            <a:spLocks noGrp="1"/>
          </p:cNvSpPr>
          <p:nvPr>
            <p:ph idx="1"/>
          </p:nvPr>
        </p:nvSpPr>
        <p:spPr>
          <a:xfrm>
            <a:off x="609600" y="1600201"/>
            <a:ext cx="10972800" cy="4983161"/>
          </a:xfrm>
        </p:spPr>
        <p:txBody>
          <a:bodyPr>
            <a:normAutofit fontScale="92500" lnSpcReduction="10000"/>
          </a:bodyPr>
          <a:lstStyle/>
          <a:p>
            <a:r>
              <a:rPr lang="en-US" dirty="0"/>
              <a:t>Bureau of Labor Statistics suggests we will produce more lawyers than new jobs for lawyers over the next 10 years</a:t>
            </a:r>
          </a:p>
          <a:p>
            <a:pPr lvl="1"/>
            <a:r>
              <a:rPr lang="en-US" dirty="0"/>
              <a:t>Approx. 50K jobs total projected to be added over 10 years</a:t>
            </a:r>
          </a:p>
          <a:p>
            <a:pPr lvl="1"/>
            <a:r>
              <a:rPr lang="en-US" dirty="0"/>
              <a:t>Approx. </a:t>
            </a:r>
            <a:r>
              <a:rPr lang="en-US" dirty="0">
                <a:hlinkClick r:id="rId2"/>
              </a:rPr>
              <a:t>38k JD grads </a:t>
            </a:r>
            <a:r>
              <a:rPr lang="en-US" dirty="0"/>
              <a:t>each year – system can’t absorb all</a:t>
            </a:r>
          </a:p>
          <a:p>
            <a:r>
              <a:rPr lang="en-US" dirty="0"/>
              <a:t>Temp/contract and non-JD jobs have grown as share of graduate employment</a:t>
            </a:r>
          </a:p>
          <a:p>
            <a:r>
              <a:rPr lang="en-US" dirty="0"/>
              <a:t>Most grads who find work will be in small firms/solo practice at some point</a:t>
            </a:r>
          </a:p>
          <a:p>
            <a:pPr lvl="1"/>
            <a:r>
              <a:rPr lang="en-US" dirty="0"/>
              <a:t>Lower pay, more business skills required </a:t>
            </a:r>
          </a:p>
          <a:p>
            <a:pPr lvl="1"/>
            <a:r>
              <a:rPr lang="en-US" dirty="0"/>
              <a:t>Potentially higher job satisfaction</a:t>
            </a:r>
          </a:p>
          <a:p>
            <a:pPr lvl="1"/>
            <a:r>
              <a:rPr lang="en-US" dirty="0"/>
              <a:t>Look at </a:t>
            </a:r>
            <a:r>
              <a:rPr lang="en-US" dirty="0">
                <a:hlinkClick r:id="rId3"/>
              </a:rPr>
              <a:t>UA</a:t>
            </a:r>
            <a:r>
              <a:rPr lang="en-US" dirty="0"/>
              <a:t>, </a:t>
            </a:r>
            <a:r>
              <a:rPr lang="en-US" dirty="0">
                <a:hlinkClick r:id="rId4"/>
              </a:rPr>
              <a:t>ASU</a:t>
            </a:r>
            <a:r>
              <a:rPr lang="en-US" dirty="0"/>
              <a:t> placement numbers</a:t>
            </a:r>
          </a:p>
          <a:p>
            <a:r>
              <a:rPr lang="en-US" dirty="0"/>
              <a:t>Law Schools and OCI can make it feel like </a:t>
            </a:r>
            <a:r>
              <a:rPr lang="en-US" dirty="0" err="1"/>
              <a:t>BigLaw</a:t>
            </a:r>
            <a:r>
              <a:rPr lang="en-US" dirty="0"/>
              <a:t> is everyone’s goal</a:t>
            </a:r>
          </a:p>
          <a:p>
            <a:pPr lvl="1"/>
            <a:r>
              <a:rPr lang="en-US" dirty="0"/>
              <a:t>Pay is better, work is focused</a:t>
            </a:r>
          </a:p>
          <a:p>
            <a:pPr lvl="1"/>
            <a:r>
              <a:rPr lang="en-US" dirty="0"/>
              <a:t>Hours are ridiculous – a billable hour might take 2-3 hours of time (2400 billable = 10-12 hours a day 7 days a week)</a:t>
            </a:r>
          </a:p>
          <a:p>
            <a:pPr lvl="1"/>
            <a:r>
              <a:rPr lang="en-US" dirty="0"/>
              <a:t>Pressure is to do more, move up or out</a:t>
            </a:r>
          </a:p>
          <a:p>
            <a:pPr marL="365760" lvl="1" indent="0">
              <a:buNone/>
            </a:pPr>
            <a:endParaRPr lang="en-US" dirty="0"/>
          </a:p>
        </p:txBody>
      </p:sp>
    </p:spTree>
    <p:extLst>
      <p:ext uri="{BB962C8B-B14F-4D97-AF65-F5344CB8AC3E}">
        <p14:creationId xmlns:p14="http://schemas.microsoft.com/office/powerpoint/2010/main" val="2924312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56C85-BDA6-4A05-96B1-36E2FC7847AE}"/>
              </a:ext>
            </a:extLst>
          </p:cNvPr>
          <p:cNvSpPr>
            <a:spLocks noGrp="1"/>
          </p:cNvSpPr>
          <p:nvPr>
            <p:ph type="title"/>
          </p:nvPr>
        </p:nvSpPr>
        <p:spPr/>
        <p:txBody>
          <a:bodyPr>
            <a:normAutofit/>
          </a:bodyPr>
          <a:lstStyle/>
          <a:p>
            <a:pPr algn="ctr"/>
            <a:r>
              <a:rPr lang="en-US" sz="6000" dirty="0"/>
              <a:t>Some Sobering Considerations</a:t>
            </a:r>
            <a:r>
              <a:rPr lang="en-US" dirty="0"/>
              <a:t>	</a:t>
            </a:r>
          </a:p>
        </p:txBody>
      </p:sp>
      <p:sp>
        <p:nvSpPr>
          <p:cNvPr id="3" name="Content Placeholder 2">
            <a:extLst>
              <a:ext uri="{FF2B5EF4-FFF2-40B4-BE49-F238E27FC236}">
                <a16:creationId xmlns:a16="http://schemas.microsoft.com/office/drawing/2014/main" id="{4EA215E7-5CBD-40FB-BB47-5F7AA152B619}"/>
              </a:ext>
            </a:extLst>
          </p:cNvPr>
          <p:cNvSpPr>
            <a:spLocks noGrp="1"/>
          </p:cNvSpPr>
          <p:nvPr>
            <p:ph idx="1"/>
          </p:nvPr>
        </p:nvSpPr>
        <p:spPr/>
        <p:txBody>
          <a:bodyPr/>
          <a:lstStyle/>
          <a:p>
            <a:r>
              <a:rPr lang="en-US" dirty="0"/>
              <a:t>Depression, Anxiety and Loneliness are all found at higher rates with lawyers than in the general population</a:t>
            </a:r>
          </a:p>
          <a:p>
            <a:r>
              <a:rPr lang="en-US" dirty="0"/>
              <a:t>Drinking is socialized, and excessive drinking is somewhat normalized – especially at big firms and in litigation environments</a:t>
            </a:r>
          </a:p>
          <a:p>
            <a:r>
              <a:rPr lang="en-US" dirty="0"/>
              <a:t>Drug abuse is more frequent than in the general population</a:t>
            </a:r>
          </a:p>
          <a:p>
            <a:r>
              <a:rPr lang="en-US" dirty="0"/>
              <a:t>All of this may be correlative rather than causative, but worth considering</a:t>
            </a:r>
          </a:p>
          <a:p>
            <a:r>
              <a:rPr lang="en-US" dirty="0"/>
              <a:t>Although women are more than ½ of all law school students, women get hired, make partner and are appointed to judicial posts well below those rates</a:t>
            </a:r>
          </a:p>
          <a:p>
            <a:r>
              <a:rPr lang="en-US" dirty="0"/>
              <a:t>Most minority groups are badly underrepresented in legal employment too</a:t>
            </a:r>
          </a:p>
          <a:p>
            <a:r>
              <a:rPr lang="en-US" dirty="0"/>
              <a:t>Implicit bias is extremely common and explicit bias is not unusual</a:t>
            </a:r>
          </a:p>
        </p:txBody>
      </p:sp>
    </p:spTree>
    <p:extLst>
      <p:ext uri="{BB962C8B-B14F-4D97-AF65-F5344CB8AC3E}">
        <p14:creationId xmlns:p14="http://schemas.microsoft.com/office/powerpoint/2010/main" val="20396044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9A396-B2E0-410D-A7DF-592ED98B32EF}"/>
              </a:ext>
            </a:extLst>
          </p:cNvPr>
          <p:cNvSpPr>
            <a:spLocks noGrp="1"/>
          </p:cNvSpPr>
          <p:nvPr>
            <p:ph type="title"/>
          </p:nvPr>
        </p:nvSpPr>
        <p:spPr/>
        <p:txBody>
          <a:bodyPr>
            <a:normAutofit/>
          </a:bodyPr>
          <a:lstStyle/>
          <a:p>
            <a:pPr algn="ctr"/>
            <a:r>
              <a:rPr lang="en-US" sz="6600" dirty="0"/>
              <a:t>Any Questions?</a:t>
            </a:r>
          </a:p>
        </p:txBody>
      </p:sp>
    </p:spTree>
    <p:extLst>
      <p:ext uri="{BB962C8B-B14F-4D97-AF65-F5344CB8AC3E}">
        <p14:creationId xmlns:p14="http://schemas.microsoft.com/office/powerpoint/2010/main" val="2591193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8275C-6451-497C-A951-B6BF25449D7B}"/>
              </a:ext>
            </a:extLst>
          </p:cNvPr>
          <p:cNvSpPr>
            <a:spLocks noGrp="1"/>
          </p:cNvSpPr>
          <p:nvPr>
            <p:ph type="title"/>
          </p:nvPr>
        </p:nvSpPr>
        <p:spPr/>
        <p:txBody>
          <a:bodyPr>
            <a:noAutofit/>
          </a:bodyPr>
          <a:lstStyle/>
          <a:p>
            <a:pPr algn="ctr"/>
            <a:r>
              <a:rPr lang="en-US" sz="7200" dirty="0"/>
              <a:t>Why Law School (Part II)</a:t>
            </a:r>
          </a:p>
        </p:txBody>
      </p:sp>
      <p:sp>
        <p:nvSpPr>
          <p:cNvPr id="3" name="Content Placeholder 2">
            <a:extLst>
              <a:ext uri="{FF2B5EF4-FFF2-40B4-BE49-F238E27FC236}">
                <a16:creationId xmlns:a16="http://schemas.microsoft.com/office/drawing/2014/main" id="{41E660AE-DB04-4395-AFAE-41031F4D04AD}"/>
              </a:ext>
            </a:extLst>
          </p:cNvPr>
          <p:cNvSpPr>
            <a:spLocks noGrp="1"/>
          </p:cNvSpPr>
          <p:nvPr>
            <p:ph idx="1"/>
          </p:nvPr>
        </p:nvSpPr>
        <p:spPr/>
        <p:txBody>
          <a:bodyPr/>
          <a:lstStyle/>
          <a:p>
            <a:r>
              <a:rPr lang="en-US" dirty="0"/>
              <a:t>What you do need a law degree for:</a:t>
            </a:r>
          </a:p>
          <a:p>
            <a:pPr lvl="1"/>
            <a:r>
              <a:rPr lang="en-US" dirty="0"/>
              <a:t>To appear in court</a:t>
            </a:r>
          </a:p>
          <a:p>
            <a:pPr lvl="1"/>
            <a:r>
              <a:rPr lang="en-US" dirty="0"/>
              <a:t>To represent clients in legal proceedings</a:t>
            </a:r>
          </a:p>
          <a:p>
            <a:pPr lvl="1"/>
            <a:r>
              <a:rPr lang="en-US" dirty="0"/>
              <a:t>To teach in law schools</a:t>
            </a:r>
          </a:p>
          <a:p>
            <a:pPr lvl="1"/>
            <a:r>
              <a:rPr lang="en-US" dirty="0"/>
              <a:t>To become a judge in most cases</a:t>
            </a:r>
          </a:p>
          <a:p>
            <a:r>
              <a:rPr lang="en-US" dirty="0"/>
              <a:t>What lawyers basically do (we’ll talk more about how later):</a:t>
            </a:r>
          </a:p>
          <a:p>
            <a:pPr lvl="1"/>
            <a:r>
              <a:rPr lang="en-US" dirty="0"/>
              <a:t>Solve a particular type of problem using a limited set of materials with a greater of lesser degree of creativity</a:t>
            </a:r>
          </a:p>
          <a:p>
            <a:pPr lvl="1"/>
            <a:r>
              <a:rPr lang="en-US" dirty="0"/>
              <a:t>Advise clients to try and avoid getting into legal problems in the first place</a:t>
            </a:r>
          </a:p>
          <a:p>
            <a:pPr lvl="1"/>
            <a:r>
              <a:rPr lang="en-US" dirty="0"/>
              <a:t>Help clients comply with various statutory and regulatory requirements like quarterly SEC filings, taxes, real estate transactions, FDA compliance, business incorporation – other professionals may be involved but lawyers do this often</a:t>
            </a:r>
          </a:p>
        </p:txBody>
      </p:sp>
    </p:spTree>
    <p:custDataLst>
      <p:tags r:id="rId1"/>
    </p:custDataLst>
    <p:extLst>
      <p:ext uri="{BB962C8B-B14F-4D97-AF65-F5344CB8AC3E}">
        <p14:creationId xmlns:p14="http://schemas.microsoft.com/office/powerpoint/2010/main" val="3066366502"/>
      </p:ext>
    </p:extLst>
  </p:cSld>
  <p:clrMapOvr>
    <a:masterClrMapping/>
  </p:clrMapOvr>
  <mc:AlternateContent xmlns:mc="http://schemas.openxmlformats.org/markup-compatibility/2006" xmlns:p14="http://schemas.microsoft.com/office/powerpoint/2010/main">
    <mc:Choice Requires="p14">
      <p:transition spd="slow" p14:dur="2000" advTm="300377"/>
    </mc:Choice>
    <mc:Fallback xmlns="">
      <p:transition spd="slow" advTm="30037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8CD18-F253-45D1-BC1B-9E0BD4B908C5}"/>
              </a:ext>
            </a:extLst>
          </p:cNvPr>
          <p:cNvSpPr>
            <a:spLocks noGrp="1"/>
          </p:cNvSpPr>
          <p:nvPr>
            <p:ph type="title"/>
          </p:nvPr>
        </p:nvSpPr>
        <p:spPr/>
        <p:txBody>
          <a:bodyPr>
            <a:noAutofit/>
          </a:bodyPr>
          <a:lstStyle/>
          <a:p>
            <a:pPr algn="ctr"/>
            <a:r>
              <a:rPr lang="en-US" sz="4000" dirty="0"/>
              <a:t>Before You Even Think Abut the LSAT/Applying – Investigation and Self-Reflection</a:t>
            </a:r>
          </a:p>
        </p:txBody>
      </p:sp>
      <p:sp>
        <p:nvSpPr>
          <p:cNvPr id="3" name="Content Placeholder 2">
            <a:extLst>
              <a:ext uri="{FF2B5EF4-FFF2-40B4-BE49-F238E27FC236}">
                <a16:creationId xmlns:a16="http://schemas.microsoft.com/office/drawing/2014/main" id="{92CF1F84-8EFB-45E3-9C7B-EF6EB29C91F4}"/>
              </a:ext>
            </a:extLst>
          </p:cNvPr>
          <p:cNvSpPr>
            <a:spLocks noGrp="1"/>
          </p:cNvSpPr>
          <p:nvPr>
            <p:ph idx="1"/>
          </p:nvPr>
        </p:nvSpPr>
        <p:spPr/>
        <p:txBody>
          <a:bodyPr>
            <a:normAutofit lnSpcReduction="10000"/>
          </a:bodyPr>
          <a:lstStyle/>
          <a:p>
            <a:r>
              <a:rPr lang="en-US" dirty="0"/>
              <a:t>TALK TO LAWYERS (PLURAL!!!!)  </a:t>
            </a:r>
          </a:p>
          <a:p>
            <a:pPr lvl="1"/>
            <a:r>
              <a:rPr lang="en-US" dirty="0"/>
              <a:t>Talk to your pre-law advisor, whether or not they have a JD – may be able to refer you</a:t>
            </a:r>
          </a:p>
          <a:p>
            <a:pPr lvl="1"/>
            <a:r>
              <a:rPr lang="en-US" dirty="0"/>
              <a:t>Family, friends, friends of friends – you probably know someone you can talk to </a:t>
            </a:r>
          </a:p>
          <a:p>
            <a:pPr lvl="1"/>
            <a:r>
              <a:rPr lang="en-US" dirty="0"/>
              <a:t>Informational Interviews, Panel Discussions, Shadowing all help (and can be good networking)</a:t>
            </a:r>
          </a:p>
          <a:p>
            <a:pPr lvl="1"/>
            <a:r>
              <a:rPr lang="en-US" dirty="0"/>
              <a:t>Internships are great if you can get them (can be difficult before law school)</a:t>
            </a:r>
          </a:p>
          <a:p>
            <a:pPr lvl="1"/>
            <a:r>
              <a:rPr lang="en-US" dirty="0"/>
              <a:t>We will have at least one panel in the Spring</a:t>
            </a:r>
          </a:p>
          <a:p>
            <a:r>
              <a:rPr lang="en-US" dirty="0"/>
              <a:t>Reflect on your skills and how they track what lawyers do (we’ll talk more about what they do later)</a:t>
            </a:r>
          </a:p>
          <a:p>
            <a:pPr lvl="1"/>
            <a:r>
              <a:rPr lang="en-US" dirty="0"/>
              <a:t>What are you good at/what do you like to do</a:t>
            </a:r>
          </a:p>
          <a:p>
            <a:pPr lvl="1"/>
            <a:r>
              <a:rPr lang="en-US" dirty="0"/>
              <a:t>What do you think you would want to do</a:t>
            </a:r>
          </a:p>
          <a:p>
            <a:pPr lvl="1"/>
            <a:r>
              <a:rPr lang="en-US" dirty="0"/>
              <a:t>What are your values</a:t>
            </a:r>
          </a:p>
          <a:p>
            <a:pPr lvl="1"/>
            <a:r>
              <a:rPr lang="en-US" dirty="0"/>
              <a:t>Career Development Office can help with this – find your strengths and opportunities for growth</a:t>
            </a:r>
          </a:p>
        </p:txBody>
      </p:sp>
    </p:spTree>
    <p:custDataLst>
      <p:tags r:id="rId1"/>
    </p:custDataLst>
    <p:extLst>
      <p:ext uri="{BB962C8B-B14F-4D97-AF65-F5344CB8AC3E}">
        <p14:creationId xmlns:p14="http://schemas.microsoft.com/office/powerpoint/2010/main" val="3246463930"/>
      </p:ext>
    </p:extLst>
  </p:cSld>
  <p:clrMapOvr>
    <a:masterClrMapping/>
  </p:clrMapOvr>
  <mc:AlternateContent xmlns:mc="http://schemas.openxmlformats.org/markup-compatibility/2006" xmlns:p14="http://schemas.microsoft.com/office/powerpoint/2010/main">
    <mc:Choice Requires="p14">
      <p:transition spd="slow" p14:dur="2000" advTm="606064"/>
    </mc:Choice>
    <mc:Fallback xmlns="">
      <p:transition spd="slow" advTm="60606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82456"/>
            <a:ext cx="10972800" cy="1143000"/>
          </a:xfrm>
        </p:spPr>
        <p:txBody>
          <a:bodyPr>
            <a:noAutofit/>
          </a:bodyPr>
          <a:lstStyle/>
          <a:p>
            <a:pPr algn="ctr"/>
            <a:r>
              <a:rPr lang="en-US" sz="4400" dirty="0"/>
              <a:t>Applying to Law School – Steps in Your Control Right Now</a:t>
            </a:r>
          </a:p>
        </p:txBody>
      </p:sp>
      <p:sp>
        <p:nvSpPr>
          <p:cNvPr id="3" name="Content Placeholder 2"/>
          <p:cNvSpPr>
            <a:spLocks noGrp="1"/>
          </p:cNvSpPr>
          <p:nvPr>
            <p:ph idx="1"/>
          </p:nvPr>
        </p:nvSpPr>
        <p:spPr>
          <a:xfrm>
            <a:off x="471055" y="1745672"/>
            <a:ext cx="11111345" cy="4837689"/>
          </a:xfrm>
        </p:spPr>
        <p:txBody>
          <a:bodyPr>
            <a:normAutofit lnSpcReduction="10000"/>
          </a:bodyPr>
          <a:lstStyle/>
          <a:p>
            <a:r>
              <a:rPr lang="en-US" dirty="0"/>
              <a:t>Law schools care first and foremost about your GPA and your LSAT scores, and would like you to be “well-rounded” too</a:t>
            </a:r>
          </a:p>
          <a:p>
            <a:pPr lvl="1"/>
            <a:r>
              <a:rPr lang="en-US" dirty="0"/>
              <a:t>Median GPA at ASU 2019: 3.8  Median LSAT: 164 (out of 180)</a:t>
            </a:r>
          </a:p>
          <a:p>
            <a:pPr lvl="1"/>
            <a:r>
              <a:rPr lang="en-US" dirty="0"/>
              <a:t>Median GPA at UA 2019: 3.7 Median LSAT: 161</a:t>
            </a:r>
          </a:p>
          <a:p>
            <a:pPr lvl="1"/>
            <a:r>
              <a:rPr lang="en-US" dirty="0"/>
              <a:t>Spread at both is from low 150s to high 160s on LSAT, 3.0-4.0 GPA</a:t>
            </a:r>
          </a:p>
          <a:p>
            <a:r>
              <a:rPr lang="en-US" dirty="0"/>
              <a:t>LSAT tests two things – Reading and Logic – and has a writing sample</a:t>
            </a:r>
          </a:p>
          <a:p>
            <a:pPr lvl="1"/>
            <a:r>
              <a:rPr lang="en-US" dirty="0"/>
              <a:t>Any reading and critical thinking intensive major (Humanities/Soc. Science) is good for reading</a:t>
            </a:r>
          </a:p>
          <a:p>
            <a:pPr lvl="1"/>
            <a:r>
              <a:rPr lang="en-US" dirty="0"/>
              <a:t>Logic courses through Philosophy Department, Math (esp. proof based higher math) and logic puzzles/games can help with logic a lot</a:t>
            </a:r>
          </a:p>
          <a:p>
            <a:pPr lvl="1"/>
            <a:r>
              <a:rPr lang="en-US" dirty="0"/>
              <a:t>Analytical writing (making and supporting thesis statements with evidence) is what lawyers do – so classes that require this are helpful </a:t>
            </a:r>
          </a:p>
          <a:p>
            <a:r>
              <a:rPr lang="en-US" dirty="0"/>
              <a:t>Unusual majors, significant contributions to school/community, extracurriculars and great recommendations may all matter if you are a marginal candidate or applying to elite school</a:t>
            </a:r>
          </a:p>
          <a:p>
            <a:endParaRPr lang="en-US" dirty="0"/>
          </a:p>
        </p:txBody>
      </p:sp>
    </p:spTree>
    <p:custDataLst>
      <p:tags r:id="rId1"/>
    </p:custDataLst>
    <p:extLst>
      <p:ext uri="{BB962C8B-B14F-4D97-AF65-F5344CB8AC3E}">
        <p14:creationId xmlns:p14="http://schemas.microsoft.com/office/powerpoint/2010/main" val="728084145"/>
      </p:ext>
    </p:extLst>
  </p:cSld>
  <p:clrMapOvr>
    <a:masterClrMapping/>
  </p:clrMapOvr>
  <mc:AlternateContent xmlns:mc="http://schemas.openxmlformats.org/markup-compatibility/2006" xmlns:p14="http://schemas.microsoft.com/office/powerpoint/2010/main">
    <mc:Choice Requires="p14">
      <p:transition spd="slow" p14:dur="2000" advTm="549371"/>
    </mc:Choice>
    <mc:Fallback xmlns="">
      <p:transition spd="slow" advTm="54937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childTnLst>
                                </p:cTn>
                              </p:par>
                            </p:childTnLst>
                          </p:cTn>
                        </p:par>
                        <p:par>
                          <p:cTn id="22" fill="hold">
                            <p:stCondLst>
                              <p:cond delay="0"/>
                            </p:stCondLst>
                            <p:childTnLst>
                              <p:par>
                                <p:cTn id="23" presetID="1" presetClass="entr" presetSubtype="0" fill="hold" grpId="0" nodeType="after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grpId="0" nodeType="after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AAC9B-1266-4F61-B5BA-950BEE472E01}"/>
              </a:ext>
            </a:extLst>
          </p:cNvPr>
          <p:cNvSpPr>
            <a:spLocks noGrp="1"/>
          </p:cNvSpPr>
          <p:nvPr>
            <p:ph type="title"/>
          </p:nvPr>
        </p:nvSpPr>
        <p:spPr/>
        <p:txBody>
          <a:bodyPr>
            <a:noAutofit/>
          </a:bodyPr>
          <a:lstStyle/>
          <a:p>
            <a:pPr algn="ctr"/>
            <a:r>
              <a:rPr lang="en-US" sz="7200" dirty="0"/>
              <a:t>THE LSAT and LSAC</a:t>
            </a:r>
          </a:p>
        </p:txBody>
      </p:sp>
      <p:sp>
        <p:nvSpPr>
          <p:cNvPr id="3" name="Content Placeholder 2">
            <a:extLst>
              <a:ext uri="{FF2B5EF4-FFF2-40B4-BE49-F238E27FC236}">
                <a16:creationId xmlns:a16="http://schemas.microsoft.com/office/drawing/2014/main" id="{9A4877E8-4465-46CC-86F1-B4F9224C15D5}"/>
              </a:ext>
            </a:extLst>
          </p:cNvPr>
          <p:cNvSpPr>
            <a:spLocks noGrp="1"/>
          </p:cNvSpPr>
          <p:nvPr>
            <p:ph idx="1"/>
          </p:nvPr>
        </p:nvSpPr>
        <p:spPr/>
        <p:txBody>
          <a:bodyPr/>
          <a:lstStyle/>
          <a:p>
            <a:r>
              <a:rPr lang="en-US" dirty="0"/>
              <a:t>The LSAT is administered by Law School Admissions Council (LSAC)</a:t>
            </a:r>
          </a:p>
          <a:p>
            <a:r>
              <a:rPr lang="en-US" dirty="0"/>
              <a:t>Takes a half-day, is not currently offered in Flagstaff</a:t>
            </a:r>
          </a:p>
          <a:p>
            <a:r>
              <a:rPr lang="en-US" dirty="0"/>
              <a:t>Similar to SAT but swaps logic for math (and some will now let you take GRE instead)</a:t>
            </a:r>
          </a:p>
          <a:p>
            <a:r>
              <a:rPr lang="en-US" dirty="0"/>
              <a:t>Generates a single score from 120-180, mean is typically 150 or so but top schools are looking for 160-175</a:t>
            </a:r>
          </a:p>
          <a:p>
            <a:r>
              <a:rPr lang="en-US" dirty="0"/>
              <a:t>Some law schools (UA/ASU) will just take top score if you take it more than once, others average it – have to check with each school</a:t>
            </a:r>
          </a:p>
          <a:p>
            <a:r>
              <a:rPr lang="en-US" dirty="0"/>
              <a:t>LSAT sample questions can be found at lsac.org, prep of a wide variety is available online and in person – biggest hurdle for most is logic/analytical reasoning</a:t>
            </a:r>
          </a:p>
          <a:p>
            <a:r>
              <a:rPr lang="en-US" dirty="0"/>
              <a:t>Each test costs $200 and sending reports is not included</a:t>
            </a:r>
          </a:p>
        </p:txBody>
      </p:sp>
    </p:spTree>
    <p:extLst>
      <p:ext uri="{BB962C8B-B14F-4D97-AF65-F5344CB8AC3E}">
        <p14:creationId xmlns:p14="http://schemas.microsoft.com/office/powerpoint/2010/main" val="3030232082"/>
      </p:ext>
    </p:extLst>
  </p:cSld>
  <p:clrMapOvr>
    <a:masterClrMapping/>
  </p:clrMapOvr>
  <mc:AlternateContent xmlns:mc="http://schemas.openxmlformats.org/markup-compatibility/2006" xmlns:p14="http://schemas.microsoft.com/office/powerpoint/2010/main">
    <mc:Choice Requires="p14">
      <p:transition spd="slow" p14:dur="2000" advTm="72029"/>
    </mc:Choice>
    <mc:Fallback xmlns="">
      <p:transition spd="slow" advTm="7202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EB9ED-552B-4F72-ACDF-F3555ADEA4B0}"/>
              </a:ext>
            </a:extLst>
          </p:cNvPr>
          <p:cNvSpPr>
            <a:spLocks noGrp="1"/>
          </p:cNvSpPr>
          <p:nvPr>
            <p:ph type="title"/>
          </p:nvPr>
        </p:nvSpPr>
        <p:spPr/>
        <p:txBody>
          <a:bodyPr>
            <a:noAutofit/>
          </a:bodyPr>
          <a:lstStyle/>
          <a:p>
            <a:pPr algn="ctr"/>
            <a:r>
              <a:rPr lang="en-US" sz="7200" dirty="0"/>
              <a:t>CAS – LSAC’s Side Hustle</a:t>
            </a:r>
          </a:p>
        </p:txBody>
      </p:sp>
      <p:sp>
        <p:nvSpPr>
          <p:cNvPr id="3" name="Content Placeholder 2">
            <a:extLst>
              <a:ext uri="{FF2B5EF4-FFF2-40B4-BE49-F238E27FC236}">
                <a16:creationId xmlns:a16="http://schemas.microsoft.com/office/drawing/2014/main" id="{FFD43F26-BAF1-4D84-849A-354AF3308453}"/>
              </a:ext>
            </a:extLst>
          </p:cNvPr>
          <p:cNvSpPr>
            <a:spLocks noGrp="1"/>
          </p:cNvSpPr>
          <p:nvPr>
            <p:ph idx="1"/>
          </p:nvPr>
        </p:nvSpPr>
        <p:spPr/>
        <p:txBody>
          <a:bodyPr/>
          <a:lstStyle/>
          <a:p>
            <a:r>
              <a:rPr lang="en-US" dirty="0"/>
              <a:t>LSAC also runs the Credential Assembly Service (CAS), and while you can take LSAT without CAS, LSAC won’t send official score report to schools (required) without it </a:t>
            </a:r>
          </a:p>
          <a:p>
            <a:r>
              <a:rPr lang="en-US" dirty="0"/>
              <a:t>You have to upload transcripts, get letter of recommendations and put in a lot of personal information – somewhat similar to applying for bar</a:t>
            </a:r>
          </a:p>
          <a:p>
            <a:r>
              <a:rPr lang="en-US" dirty="0"/>
              <a:t>Can access school applications through CAS and use it for some information, but schools may require supplemental materials (esp. elite schools)</a:t>
            </a:r>
          </a:p>
          <a:p>
            <a:r>
              <a:rPr lang="en-US" dirty="0"/>
              <a:t>CAS costs $195 for a 5 year plan, each school report is $45 (there is a $10 discount is you bundle LSAT, CAS and 1 report ($430) and a $15 discount if you do 6 reports ($650))</a:t>
            </a:r>
          </a:p>
        </p:txBody>
      </p:sp>
    </p:spTree>
    <p:extLst>
      <p:ext uri="{BB962C8B-B14F-4D97-AF65-F5344CB8AC3E}">
        <p14:creationId xmlns:p14="http://schemas.microsoft.com/office/powerpoint/2010/main" val="2229396175"/>
      </p:ext>
    </p:extLst>
  </p:cSld>
  <p:clrMapOvr>
    <a:masterClrMapping/>
  </p:clrMapOvr>
  <mc:AlternateContent xmlns:mc="http://schemas.openxmlformats.org/markup-compatibility/2006" xmlns:p14="http://schemas.microsoft.com/office/powerpoint/2010/main">
    <mc:Choice Requires="p14">
      <p:transition spd="slow" p14:dur="2000" advTm="123643"/>
    </mc:Choice>
    <mc:Fallback xmlns="">
      <p:transition spd="slow" advTm="123643"/>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1A6F8-D40F-478C-9814-6FAF5CF09E2A}"/>
              </a:ext>
            </a:extLst>
          </p:cNvPr>
          <p:cNvSpPr>
            <a:spLocks noGrp="1"/>
          </p:cNvSpPr>
          <p:nvPr>
            <p:ph type="title"/>
          </p:nvPr>
        </p:nvSpPr>
        <p:spPr/>
        <p:txBody>
          <a:bodyPr>
            <a:noAutofit/>
          </a:bodyPr>
          <a:lstStyle/>
          <a:p>
            <a:pPr algn="ctr"/>
            <a:r>
              <a:rPr lang="en-US" sz="7200" dirty="0"/>
              <a:t>Paying for Law School</a:t>
            </a:r>
          </a:p>
        </p:txBody>
      </p:sp>
      <p:sp>
        <p:nvSpPr>
          <p:cNvPr id="3" name="Content Placeholder 2">
            <a:extLst>
              <a:ext uri="{FF2B5EF4-FFF2-40B4-BE49-F238E27FC236}">
                <a16:creationId xmlns:a16="http://schemas.microsoft.com/office/drawing/2014/main" id="{A016B5FB-C524-4A44-9758-4FDB51D17043}"/>
              </a:ext>
            </a:extLst>
          </p:cNvPr>
          <p:cNvSpPr>
            <a:spLocks noGrp="1"/>
          </p:cNvSpPr>
          <p:nvPr>
            <p:ph idx="1"/>
          </p:nvPr>
        </p:nvSpPr>
        <p:spPr/>
        <p:txBody>
          <a:bodyPr>
            <a:normAutofit lnSpcReduction="10000"/>
          </a:bodyPr>
          <a:lstStyle/>
          <a:p>
            <a:r>
              <a:rPr lang="en-US" dirty="0"/>
              <a:t>Law School is Expensive – always has been</a:t>
            </a:r>
          </a:p>
          <a:p>
            <a:r>
              <a:rPr lang="en-US" dirty="0"/>
              <a:t>Most schools don’t have much in the way of scholarships/grants, what they have doesn’t cover close to full cost</a:t>
            </a:r>
          </a:p>
          <a:p>
            <a:r>
              <a:rPr lang="en-US" dirty="0"/>
              <a:t>Student loans will pick up difference – but most public interest jobs don’t pay enough to cover normal repayment plan</a:t>
            </a:r>
          </a:p>
          <a:p>
            <a:pPr lvl="1"/>
            <a:r>
              <a:rPr lang="en-US" dirty="0"/>
              <a:t>My loans were almost as much as my mortgage payment – and I had a relatively low debt level (45k)</a:t>
            </a:r>
          </a:p>
          <a:p>
            <a:pPr lvl="1"/>
            <a:r>
              <a:rPr lang="en-US" dirty="0"/>
              <a:t>You can easily run up 80-150k in debt if you aren’t careful</a:t>
            </a:r>
          </a:p>
          <a:p>
            <a:r>
              <a:rPr lang="en-US" dirty="0"/>
              <a:t>Can use Income Based Repayment, Public Service Loan Forgiveness to reduce impact in short term – but PSLF eligible jobs aren’t that common in law and IBR is still a significant amount of money a month (200-300/month if your income is in the 50-60k range)</a:t>
            </a:r>
          </a:p>
        </p:txBody>
      </p:sp>
    </p:spTree>
    <p:extLst>
      <p:ext uri="{BB962C8B-B14F-4D97-AF65-F5344CB8AC3E}">
        <p14:creationId xmlns:p14="http://schemas.microsoft.com/office/powerpoint/2010/main" val="3682046121"/>
      </p:ext>
    </p:extLst>
  </p:cSld>
  <p:clrMapOvr>
    <a:masterClrMapping/>
  </p:clrMapOvr>
  <mc:AlternateContent xmlns:mc="http://schemas.openxmlformats.org/markup-compatibility/2006" xmlns:p14="http://schemas.microsoft.com/office/powerpoint/2010/main">
    <mc:Choice Requires="p14">
      <p:transition spd="slow" p14:dur="2000" advTm="260264"/>
    </mc:Choice>
    <mc:Fallback xmlns="">
      <p:transition spd="slow" advTm="260264"/>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E981-CD74-446C-BEC3-BF4E3A78F953}"/>
              </a:ext>
            </a:extLst>
          </p:cNvPr>
          <p:cNvSpPr>
            <a:spLocks noGrp="1"/>
          </p:cNvSpPr>
          <p:nvPr>
            <p:ph type="title"/>
          </p:nvPr>
        </p:nvSpPr>
        <p:spPr>
          <a:xfrm>
            <a:off x="609600" y="704129"/>
            <a:ext cx="10972800" cy="1143000"/>
          </a:xfrm>
        </p:spPr>
        <p:txBody>
          <a:bodyPr>
            <a:noAutofit/>
          </a:bodyPr>
          <a:lstStyle/>
          <a:p>
            <a:pPr algn="ctr"/>
            <a:r>
              <a:rPr lang="en-US" sz="5400" dirty="0"/>
              <a:t>Which Type of Law School Should YOU Apply to?</a:t>
            </a:r>
          </a:p>
        </p:txBody>
      </p:sp>
      <p:sp>
        <p:nvSpPr>
          <p:cNvPr id="3" name="Content Placeholder 2">
            <a:extLst>
              <a:ext uri="{FF2B5EF4-FFF2-40B4-BE49-F238E27FC236}">
                <a16:creationId xmlns:a16="http://schemas.microsoft.com/office/drawing/2014/main" id="{D92418E4-61DB-498F-94E4-8260B91439FA}"/>
              </a:ext>
            </a:extLst>
          </p:cNvPr>
          <p:cNvSpPr>
            <a:spLocks noGrp="1"/>
          </p:cNvSpPr>
          <p:nvPr>
            <p:ph idx="1"/>
          </p:nvPr>
        </p:nvSpPr>
        <p:spPr>
          <a:xfrm>
            <a:off x="609600" y="2168237"/>
            <a:ext cx="10972800" cy="4525963"/>
          </a:xfrm>
        </p:spPr>
        <p:txBody>
          <a:bodyPr>
            <a:normAutofit/>
          </a:bodyPr>
          <a:lstStyle/>
          <a:p>
            <a:r>
              <a:rPr lang="en-US" dirty="0"/>
              <a:t>Practical Skill Oriented</a:t>
            </a:r>
          </a:p>
          <a:p>
            <a:pPr lvl="1"/>
            <a:r>
              <a:rPr lang="en-US" dirty="0"/>
              <a:t>May have more focus on skills courses, clinics and moot court competition</a:t>
            </a:r>
          </a:p>
          <a:p>
            <a:pPr lvl="1"/>
            <a:r>
              <a:rPr lang="en-US" dirty="0"/>
              <a:t>Typically graduates wind up working in community they graduate from</a:t>
            </a:r>
          </a:p>
          <a:p>
            <a:r>
              <a:rPr lang="en-US" dirty="0"/>
              <a:t>Academically oriented (Ivies, top public schools affiliated with Tier 1 Research Schools)</a:t>
            </a:r>
          </a:p>
          <a:p>
            <a:pPr lvl="1"/>
            <a:r>
              <a:rPr lang="en-US" dirty="0"/>
              <a:t>More likely to emphasize theory, appellate law, jurisprudence and may generate more research (hard to measure)</a:t>
            </a:r>
          </a:p>
          <a:p>
            <a:pPr lvl="1"/>
            <a:r>
              <a:rPr lang="en-US" dirty="0"/>
              <a:t>Many graduates become judicial clerks or work at major firms, at least initially</a:t>
            </a:r>
          </a:p>
          <a:p>
            <a:r>
              <a:rPr lang="en-US" dirty="0"/>
              <a:t>Specialist schools</a:t>
            </a:r>
          </a:p>
          <a:p>
            <a:pPr lvl="1"/>
            <a:r>
              <a:rPr lang="en-US" dirty="0"/>
              <a:t>Focus on one or more area of law, offering certification of expertise or advanced degrees (IP, Tax, Environmental Law, Government Contracting)</a:t>
            </a:r>
          </a:p>
          <a:p>
            <a:pPr lvl="1"/>
            <a:r>
              <a:rPr lang="en-US" dirty="0"/>
              <a:t>May be a program at either practical or academic schools as well</a:t>
            </a:r>
          </a:p>
          <a:p>
            <a:endParaRPr lang="en-US" dirty="0"/>
          </a:p>
        </p:txBody>
      </p:sp>
    </p:spTree>
    <p:custDataLst>
      <p:tags r:id="rId1"/>
    </p:custDataLst>
    <p:extLst>
      <p:ext uri="{BB962C8B-B14F-4D97-AF65-F5344CB8AC3E}">
        <p14:creationId xmlns:p14="http://schemas.microsoft.com/office/powerpoint/2010/main" val="4061503646"/>
      </p:ext>
    </p:extLst>
  </p:cSld>
  <p:clrMapOvr>
    <a:masterClrMapping/>
  </p:clrMapOvr>
  <mc:AlternateContent xmlns:mc="http://schemas.openxmlformats.org/markup-compatibility/2006" xmlns:p14="http://schemas.microsoft.com/office/powerpoint/2010/main">
    <mc:Choice Requires="p14">
      <p:transition spd="slow" p14:dur="2000" advTm="195961"/>
    </mc:Choice>
    <mc:Fallback xmlns="">
      <p:transition spd="slow" advTm="19596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7.2|51.5|10.1|14.9|12.6|20.8|26.7|37.8|27"/>
</p:tagLst>
</file>

<file path=ppt/tags/tag2.xml><?xml version="1.0" encoding="utf-8"?>
<p:tagLst xmlns:a="http://schemas.openxmlformats.org/drawingml/2006/main" xmlns:r="http://schemas.openxmlformats.org/officeDocument/2006/relationships" xmlns:p="http://schemas.openxmlformats.org/presentationml/2006/main">
  <p:tag name="TIMING" val="|10.3|7.3|18.8|18.2|19.6|54.4|70.7"/>
</p:tagLst>
</file>

<file path=ppt/tags/tag3.xml><?xml version="1.0" encoding="utf-8"?>
<p:tagLst xmlns:a="http://schemas.openxmlformats.org/drawingml/2006/main" xmlns:r="http://schemas.openxmlformats.org/officeDocument/2006/relationships" xmlns:p="http://schemas.openxmlformats.org/presentationml/2006/main">
  <p:tag name="TIMING" val="|26|53.9|42.6|105.9|59.6"/>
</p:tagLst>
</file>

<file path=ppt/tags/tag4.xml><?xml version="1.0" encoding="utf-8"?>
<p:tagLst xmlns:a="http://schemas.openxmlformats.org/drawingml/2006/main" xmlns:r="http://schemas.openxmlformats.org/officeDocument/2006/relationships" xmlns:p="http://schemas.openxmlformats.org/presentationml/2006/main">
  <p:tag name="TIMING" val="|24.7|70.6|186|141.1"/>
</p:tagLst>
</file>

<file path=ppt/tags/tag5.xml><?xml version="1.0" encoding="utf-8"?>
<p:tagLst xmlns:a="http://schemas.openxmlformats.org/drawingml/2006/main" xmlns:r="http://schemas.openxmlformats.org/officeDocument/2006/relationships" xmlns:p="http://schemas.openxmlformats.org/presentationml/2006/main">
  <p:tag name="TIMING" val="|14.3|13.1|13.8|8|10.6|23.9|20.1|45.5"/>
</p:tagLst>
</file>

<file path=ppt/theme/theme1.xml><?xml version="1.0" encoding="utf-8"?>
<a:theme xmlns:a="http://schemas.openxmlformats.org/drawingml/2006/main" name="Thatch">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3362</Words>
  <Application>Microsoft Office PowerPoint</Application>
  <PresentationFormat>Widescreen</PresentationFormat>
  <Paragraphs>224</Paragraphs>
  <Slides>27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Tw Cen MT</vt:lpstr>
      <vt:lpstr>Thatch</vt:lpstr>
      <vt:lpstr>Law School: What to Know Before You Even Think About Applying</vt:lpstr>
      <vt:lpstr>Why Law School?</vt:lpstr>
      <vt:lpstr>Why Law School (Part II)</vt:lpstr>
      <vt:lpstr>Before You Even Think Abut the LSAT/Applying – Investigation and Self-Reflection</vt:lpstr>
      <vt:lpstr>Applying to Law School – Steps in Your Control Right Now</vt:lpstr>
      <vt:lpstr>THE LSAT and LSAC</vt:lpstr>
      <vt:lpstr>CAS – LSAC’s Side Hustle</vt:lpstr>
      <vt:lpstr>Paying for Law School</vt:lpstr>
      <vt:lpstr>Which Type of Law School Should YOU Apply to?</vt:lpstr>
      <vt:lpstr>THE T-14 – SUPER ELITE LAW SCHOOLS</vt:lpstr>
      <vt:lpstr>Where to Apply </vt:lpstr>
      <vt:lpstr>LAW SCHOOL RESEARCH MATERIALS</vt:lpstr>
      <vt:lpstr>UA/NAU 3+3 Program</vt:lpstr>
      <vt:lpstr>Law School General Course of Study</vt:lpstr>
      <vt:lpstr>Teaching Approaches in US Law Schools</vt:lpstr>
      <vt:lpstr>LAW SCHOOL GRADING/CLASS RANK</vt:lpstr>
      <vt:lpstr>How to Stand out in Law School</vt:lpstr>
      <vt:lpstr>Getting a Job in School – OCI and Summer Associates </vt:lpstr>
      <vt:lpstr>Admission and Discipline</vt:lpstr>
      <vt:lpstr>The Bar Exam </vt:lpstr>
      <vt:lpstr>Bar Passage Rates </vt:lpstr>
      <vt:lpstr>Formal Admission</vt:lpstr>
      <vt:lpstr>Scope of Legal Employment</vt:lpstr>
      <vt:lpstr>Types of Legal Employment</vt:lpstr>
      <vt:lpstr>The Job Market: A Reality Check</vt:lpstr>
      <vt:lpstr>Some Sobering Considerations </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De-Mystifying Law School</dc:title>
  <dc:creator>Andrew Bryan Dzeguze</dc:creator>
  <cp:lastModifiedBy>Andrew Bryan Dzeguze</cp:lastModifiedBy>
  <cp:revision>30</cp:revision>
  <dcterms:created xsi:type="dcterms:W3CDTF">2019-10-28T22:16:07Z</dcterms:created>
  <dcterms:modified xsi:type="dcterms:W3CDTF">2019-11-15T21:59:53Z</dcterms:modified>
</cp:coreProperties>
</file>