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8"/>
  </p:notesMasterIdLst>
  <p:handoutMasterIdLst>
    <p:handoutMasterId r:id="rId49"/>
  </p:handoutMasterIdLst>
  <p:sldIdLst>
    <p:sldId id="265" r:id="rId2"/>
    <p:sldId id="266" r:id="rId3"/>
    <p:sldId id="267" r:id="rId4"/>
    <p:sldId id="268" r:id="rId5"/>
    <p:sldId id="269" r:id="rId6"/>
    <p:sldId id="272" r:id="rId7"/>
    <p:sldId id="271" r:id="rId8"/>
    <p:sldId id="275" r:id="rId9"/>
    <p:sldId id="273" r:id="rId10"/>
    <p:sldId id="276" r:id="rId11"/>
    <p:sldId id="277" r:id="rId12"/>
    <p:sldId id="278" r:id="rId13"/>
    <p:sldId id="316" r:id="rId14"/>
    <p:sldId id="280" r:id="rId15"/>
    <p:sldId id="281" r:id="rId16"/>
    <p:sldId id="282" r:id="rId17"/>
    <p:sldId id="283" r:id="rId18"/>
    <p:sldId id="284" r:id="rId19"/>
    <p:sldId id="279" r:id="rId20"/>
    <p:sldId id="289" r:id="rId21"/>
    <p:sldId id="290" r:id="rId22"/>
    <p:sldId id="291" r:id="rId23"/>
    <p:sldId id="306" r:id="rId24"/>
    <p:sldId id="292" r:id="rId25"/>
    <p:sldId id="302" r:id="rId26"/>
    <p:sldId id="303" r:id="rId27"/>
    <p:sldId id="314" r:id="rId28"/>
    <p:sldId id="317" r:id="rId29"/>
    <p:sldId id="285" r:id="rId30"/>
    <p:sldId id="287" r:id="rId31"/>
    <p:sldId id="286" r:id="rId32"/>
    <p:sldId id="321" r:id="rId33"/>
    <p:sldId id="307" r:id="rId34"/>
    <p:sldId id="318" r:id="rId35"/>
    <p:sldId id="319" r:id="rId36"/>
    <p:sldId id="320" r:id="rId37"/>
    <p:sldId id="293" r:id="rId38"/>
    <p:sldId id="294" r:id="rId39"/>
    <p:sldId id="322" r:id="rId40"/>
    <p:sldId id="308" r:id="rId41"/>
    <p:sldId id="304" r:id="rId42"/>
    <p:sldId id="305" r:id="rId43"/>
    <p:sldId id="309" r:id="rId44"/>
    <p:sldId id="310" r:id="rId45"/>
    <p:sldId id="323" r:id="rId46"/>
    <p:sldId id="300" r:id="rId4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26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1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5512D11A-5CC6-11CF-8D67-00AA00BDCE1D}" ax:persistence="persistStream" r:id="rId1"/>
</file>

<file path=ppt/activeX/activeX2.xml><?xml version="1.0" encoding="utf-8"?>
<ax:ocx xmlns:ax="http://schemas.microsoft.com/office/2006/activeX" xmlns:r="http://schemas.openxmlformats.org/officeDocument/2006/relationships" ax:classid="{5512D11A-5CC6-11CF-8D67-00AA00BDCE1D}" ax:persistence="persistStream" r:id="rId1"/>
</file>

<file path=ppt/activeX/activeX3.xml><?xml version="1.0" encoding="utf-8"?>
<ax:ocx xmlns:ax="http://schemas.microsoft.com/office/2006/activeX" xmlns:r="http://schemas.openxmlformats.org/officeDocument/2006/relationships" ax:classid="{5512D11A-5CC6-11CF-8D67-00AA00BDCE1D}" ax:persistence="persistStream" r:id="rId1"/>
</file>

<file path=ppt/activeX/activeX4.xml><?xml version="1.0" encoding="utf-8"?>
<ax:ocx xmlns:ax="http://schemas.microsoft.com/office/2006/activeX" xmlns:r="http://schemas.openxmlformats.org/officeDocument/2006/relationships" ax:classid="{5512D11A-5CC6-11CF-8D67-00AA00BDCE1D}" ax:persistence="persistStream" r:id="rId1"/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CA03FBC-32CB-4EBD-9DEC-25BFC9BD52E3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4751A6B-78BD-49E2-A179-F0FBEB5C3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7686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C69A57C-A710-0F48-9809-656D46AFA598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4CEB130-ED17-9D47-BE1C-A965099B7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035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4430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147777" y="765544"/>
            <a:ext cx="9696893" cy="531627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836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7791" y="875485"/>
            <a:ext cx="9126010" cy="90988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27790" y="2133099"/>
            <a:ext cx="4435954" cy="377350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17846" y="2133099"/>
            <a:ext cx="4435954" cy="37735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7072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65329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01379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2135" y="629030"/>
            <a:ext cx="9241665" cy="845757"/>
          </a:xfrm>
        </p:spPr>
        <p:txBody>
          <a:bodyPr anchor="b"/>
          <a:lstStyle>
            <a:lvl1pPr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679943"/>
            <a:ext cx="6172200" cy="43136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12135" y="1687881"/>
            <a:ext cx="2659890" cy="431367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9540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2752" y="1122363"/>
            <a:ext cx="9500462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2752" y="3602038"/>
            <a:ext cx="9500462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01532" y="6356350"/>
            <a:ext cx="979868" cy="365125"/>
          </a:xfrm>
          <a:prstGeom prst="rect">
            <a:avLst/>
          </a:prstGeom>
        </p:spPr>
        <p:txBody>
          <a:bodyPr/>
          <a:lstStyle/>
          <a:p>
            <a:fld id="{B0AD9A87-5AB5-44AF-BBB4-94B770336C7E}" type="datetimeFigureOut">
              <a:rPr lang="en-US" smtClean="0"/>
              <a:t>3/20/2023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81DE2B-8CB0-4164-84D4-207FB1012B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831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01532" y="854220"/>
            <a:ext cx="8752268" cy="8454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1532" y="1970166"/>
            <a:ext cx="8752268" cy="3979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2698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bg1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bg1"/>
          </a:solidFill>
          <a:latin typeface="Palatino" panose="0204050205050503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Palatino" panose="0204050205050503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Palatino" panose="0204050205050503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Palatino" panose="0204050205050503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Palatino" panose="0204050205050503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ontrol" Target="../activeX/activeX3.xml"/><Relationship Id="rId2" Type="http://schemas.openxmlformats.org/officeDocument/2006/relationships/control" Target="../activeX/activeX2.xml"/><Relationship Id="rId1" Type="http://schemas.openxmlformats.org/officeDocument/2006/relationships/control" Target="../activeX/activeX1.xml"/><Relationship Id="rId6" Type="http://schemas.openxmlformats.org/officeDocument/2006/relationships/image" Target="../media/image29.wmf"/><Relationship Id="rId5" Type="http://schemas.openxmlformats.org/officeDocument/2006/relationships/slideLayout" Target="../slideLayouts/slideLayout7.xml"/><Relationship Id="rId4" Type="http://schemas.openxmlformats.org/officeDocument/2006/relationships/control" Target="../activeX/activeX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hyperlink" Target="http://www.nerdwallet.com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erdwallet.com/" TargetMode="Externa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mailto:Kevin.Aguas@nau.edu" TargetMode="External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075337" y="2915930"/>
            <a:ext cx="9845730" cy="2932477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Presents</a:t>
            </a:r>
          </a:p>
          <a:p>
            <a:pPr>
              <a:lnSpc>
                <a:spcPct val="100000"/>
              </a:lnSpc>
            </a:pPr>
            <a:r>
              <a:rPr lang="en-US" sz="4900" b="1" dirty="0">
                <a:solidFill>
                  <a:schemeClr val="accent2"/>
                </a:solidFill>
              </a:rPr>
              <a:t>Financial Wisdom for </a:t>
            </a:r>
          </a:p>
          <a:p>
            <a:pPr>
              <a:lnSpc>
                <a:spcPct val="100000"/>
              </a:lnSpc>
            </a:pPr>
            <a:r>
              <a:rPr lang="en-US" sz="4900" b="1" dirty="0">
                <a:solidFill>
                  <a:schemeClr val="accent2"/>
                </a:solidFill>
              </a:rPr>
              <a:t>Life after Graduation</a:t>
            </a:r>
            <a:endParaRPr lang="en-US" sz="2800" b="1" i="1" dirty="0"/>
          </a:p>
          <a:p>
            <a:pPr>
              <a:lnSpc>
                <a:spcPct val="150000"/>
              </a:lnSpc>
            </a:pPr>
            <a:r>
              <a:rPr lang="en-US" sz="2800" b="1" i="1" dirty="0"/>
              <a:t>Professor Kevin Aguas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692853-71BA-38B9-9F67-87085479C733}"/>
              </a:ext>
            </a:extLst>
          </p:cNvPr>
          <p:cNvSpPr txBox="1"/>
          <p:nvPr/>
        </p:nvSpPr>
        <p:spPr>
          <a:xfrm>
            <a:off x="3338818" y="2046914"/>
            <a:ext cx="79108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The W.A. Franke College of Business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89AB095-45A1-0F03-2084-9B4FF48CC8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337" y="1099995"/>
            <a:ext cx="3190291" cy="61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773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2752" y="857668"/>
            <a:ext cx="9500462" cy="1059134"/>
          </a:xfrm>
        </p:spPr>
        <p:txBody>
          <a:bodyPr/>
          <a:lstStyle/>
          <a:p>
            <a:r>
              <a:rPr lang="en-US" dirty="0"/>
              <a:t>Gross vs. Net Income </a:t>
            </a:r>
          </a:p>
        </p:txBody>
      </p:sp>
      <p:pic>
        <p:nvPicPr>
          <p:cNvPr id="5187" name="Picture 67" descr="Image result for gross vs net income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89021" y="2181497"/>
            <a:ext cx="6447924" cy="33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178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0089" y="941890"/>
            <a:ext cx="9500462" cy="1503271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Think about it… 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27821" y="2318083"/>
            <a:ext cx="5939930" cy="3495675"/>
          </a:xfrm>
        </p:spPr>
        <p:txBody>
          <a:bodyPr>
            <a:normAutofit fontScale="55000" lnSpcReduction="20000"/>
          </a:bodyPr>
          <a:lstStyle/>
          <a:p>
            <a:pPr algn="r"/>
            <a:r>
              <a:rPr lang="en-US" sz="6200" dirty="0">
                <a:solidFill>
                  <a:srgbClr val="00B050"/>
                </a:solidFill>
              </a:rPr>
              <a:t>If you’re making around $70,000 (gross/year) what would be your approximate net income after taxes? </a:t>
            </a:r>
            <a:endParaRPr lang="en-US" sz="5800" dirty="0">
              <a:solidFill>
                <a:srgbClr val="00B050"/>
              </a:solidFill>
            </a:endParaRPr>
          </a:p>
          <a:p>
            <a:r>
              <a:rPr lang="en-US" sz="4900" dirty="0"/>
              <a:t>$60,000</a:t>
            </a:r>
          </a:p>
          <a:p>
            <a:r>
              <a:rPr lang="en-US" sz="4900" dirty="0"/>
              <a:t>$70,000</a:t>
            </a:r>
          </a:p>
          <a:p>
            <a:r>
              <a:rPr lang="en-US" sz="4900" dirty="0"/>
              <a:t>$50,000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010089" y="2298654"/>
            <a:ext cx="4017732" cy="3685675"/>
            <a:chOff x="2887579" y="2318083"/>
            <a:chExt cx="2767263" cy="2410326"/>
          </a:xfrm>
        </p:grpSpPr>
        <p:pic>
          <p:nvPicPr>
            <p:cNvPr id="11266" name="Picture 2" descr="Image result for net income funny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887579" y="2318083"/>
              <a:ext cx="2767263" cy="2133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mage result for net income funny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887579" y="4455246"/>
              <a:ext cx="2767263" cy="273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642027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3638" y="166007"/>
            <a:ext cx="9500462" cy="2595563"/>
          </a:xfrm>
        </p:spPr>
        <p:txBody>
          <a:bodyPr/>
          <a:lstStyle/>
          <a:p>
            <a:r>
              <a:rPr lang="en-US" dirty="0"/>
              <a:t>Answer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85411" y="2471964"/>
            <a:ext cx="7392169" cy="3382736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sz="6300" dirty="0">
                <a:solidFill>
                  <a:srgbClr val="F19A2D"/>
                </a:solidFill>
              </a:rPr>
              <a:t>The correct answer is about </a:t>
            </a:r>
            <a:r>
              <a:rPr lang="en-US" sz="6300" b="1" i="1" u="sng" dirty="0">
                <a:solidFill>
                  <a:srgbClr val="F19A2D"/>
                </a:solidFill>
              </a:rPr>
              <a:t>$50,000</a:t>
            </a:r>
          </a:p>
          <a:p>
            <a:pPr algn="l"/>
            <a:r>
              <a:rPr lang="en-US" sz="3800" dirty="0">
                <a:solidFill>
                  <a:srgbClr val="00B050"/>
                </a:solidFill>
              </a:rPr>
              <a:t>$70,000</a:t>
            </a:r>
            <a:r>
              <a:rPr lang="en-US" sz="3800" dirty="0">
                <a:solidFill>
                  <a:schemeClr val="bg2"/>
                </a:solidFill>
              </a:rPr>
              <a:t> Gross Income before Taxes</a:t>
            </a:r>
          </a:p>
          <a:p>
            <a:pPr algn="l"/>
            <a:r>
              <a:rPr lang="en-US" sz="3800" dirty="0">
                <a:solidFill>
                  <a:schemeClr val="bg2"/>
                </a:solidFill>
              </a:rPr>
              <a:t>Less </a:t>
            </a:r>
            <a:r>
              <a:rPr lang="en-US" sz="3800" dirty="0">
                <a:solidFill>
                  <a:srgbClr val="FF0000"/>
                </a:solidFill>
              </a:rPr>
              <a:t>-$11,258 </a:t>
            </a:r>
            <a:r>
              <a:rPr lang="en-US" sz="3800" dirty="0">
                <a:solidFill>
                  <a:schemeClr val="bg2"/>
                </a:solidFill>
              </a:rPr>
              <a:t>Federal Taxes</a:t>
            </a:r>
          </a:p>
          <a:p>
            <a:pPr algn="l"/>
            <a:r>
              <a:rPr lang="en-US" sz="3800" dirty="0">
                <a:solidFill>
                  <a:schemeClr val="bg2"/>
                </a:solidFill>
              </a:rPr>
              <a:t>Less </a:t>
            </a:r>
            <a:r>
              <a:rPr lang="en-US" sz="3800" dirty="0">
                <a:solidFill>
                  <a:srgbClr val="FF0000"/>
                </a:solidFill>
              </a:rPr>
              <a:t>-$5,355 </a:t>
            </a:r>
            <a:r>
              <a:rPr lang="en-US" sz="3800" dirty="0">
                <a:solidFill>
                  <a:schemeClr val="bg2"/>
                </a:solidFill>
              </a:rPr>
              <a:t>Social Security and Medicare (FICA)</a:t>
            </a:r>
          </a:p>
          <a:p>
            <a:pPr algn="l"/>
            <a:r>
              <a:rPr lang="en-US" sz="3800" dirty="0">
                <a:solidFill>
                  <a:schemeClr val="bg2"/>
                </a:solidFill>
              </a:rPr>
              <a:t>Less </a:t>
            </a:r>
            <a:r>
              <a:rPr lang="en-US" sz="3800" dirty="0">
                <a:solidFill>
                  <a:srgbClr val="FF0000"/>
                </a:solidFill>
              </a:rPr>
              <a:t>-$2,450 </a:t>
            </a:r>
            <a:r>
              <a:rPr lang="en-US" sz="3800" dirty="0">
                <a:solidFill>
                  <a:schemeClr val="bg2"/>
                </a:solidFill>
              </a:rPr>
              <a:t>State of Arizona Taxes</a:t>
            </a:r>
          </a:p>
          <a:p>
            <a:pPr algn="l"/>
            <a:r>
              <a:rPr lang="en-US" sz="3800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Equals =</a:t>
            </a:r>
            <a:r>
              <a:rPr lang="en-US" sz="3800" u="sng" dirty="0">
                <a:solidFill>
                  <a:schemeClr val="bg2"/>
                </a:solidFill>
              </a:rPr>
              <a:t> </a:t>
            </a:r>
            <a:r>
              <a:rPr lang="en-US" sz="3800" u="sng" dirty="0">
                <a:solidFill>
                  <a:srgbClr val="FF0000"/>
                </a:solidFill>
              </a:rPr>
              <a:t>$19,063 </a:t>
            </a:r>
            <a:r>
              <a:rPr lang="en-US" sz="3800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Total Tax and FICA obligation</a:t>
            </a:r>
          </a:p>
          <a:p>
            <a:pPr algn="l"/>
            <a:endParaRPr lang="en-US" sz="3800" u="sng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l"/>
            <a:r>
              <a:rPr lang="en-US" sz="5800" i="1" dirty="0">
                <a:solidFill>
                  <a:srgbClr val="00B050"/>
                </a:solidFill>
              </a:rPr>
              <a:t>~$50,937 </a:t>
            </a:r>
            <a:r>
              <a:rPr lang="en-US" sz="3800" dirty="0">
                <a:solidFill>
                  <a:srgbClr val="00B050"/>
                </a:solidFill>
              </a:rPr>
              <a:t>Net Income After Taxes and FICA</a:t>
            </a:r>
            <a:r>
              <a:rPr lang="en-US" sz="3800" dirty="0">
                <a:solidFill>
                  <a:srgbClr val="F19A2D"/>
                </a:solidFill>
              </a:rPr>
              <a:t> </a:t>
            </a:r>
            <a:br>
              <a:rPr lang="en-US" dirty="0">
                <a:solidFill>
                  <a:srgbClr val="00B050"/>
                </a:solidFill>
              </a:rPr>
            </a:b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3411578" y="4782133"/>
            <a:ext cx="1885252" cy="88059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0061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E48FF1-FA27-D51E-0B54-AF21FBDDC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729" y="1110787"/>
            <a:ext cx="9491985" cy="463642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8098884C-9CC2-2324-6EC4-2E599C4C3A47}"/>
              </a:ext>
            </a:extLst>
          </p:cNvPr>
          <p:cNvSpPr/>
          <p:nvPr/>
        </p:nvSpPr>
        <p:spPr>
          <a:xfrm>
            <a:off x="8024825" y="1948180"/>
            <a:ext cx="1849016" cy="551739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96A41A8-65EE-D33A-9CFE-6240DD7F0655}"/>
              </a:ext>
            </a:extLst>
          </p:cNvPr>
          <p:cNvSpPr/>
          <p:nvPr/>
        </p:nvSpPr>
        <p:spPr>
          <a:xfrm>
            <a:off x="8612744" y="4556919"/>
            <a:ext cx="1261097" cy="2566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E4738B4-93B2-47AF-D280-58C49FD246DF}"/>
              </a:ext>
            </a:extLst>
          </p:cNvPr>
          <p:cNvCxnSpPr>
            <a:cxnSpLocks/>
          </p:cNvCxnSpPr>
          <p:nvPr/>
        </p:nvCxnSpPr>
        <p:spPr>
          <a:xfrm>
            <a:off x="4175185" y="5555411"/>
            <a:ext cx="4278702" cy="0"/>
          </a:xfrm>
          <a:prstGeom prst="straightConnector1">
            <a:avLst/>
          </a:prstGeom>
          <a:ln w="38100" cmpd="sng">
            <a:solidFill>
              <a:srgbClr val="FF0000"/>
            </a:solidFill>
            <a:headEnd w="sm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5089842B-CF38-6FD7-B4C7-B10FE5D5AC23}"/>
              </a:ext>
            </a:extLst>
          </p:cNvPr>
          <p:cNvSpPr/>
          <p:nvPr/>
        </p:nvSpPr>
        <p:spPr>
          <a:xfrm>
            <a:off x="8652293" y="5405200"/>
            <a:ext cx="1261097" cy="256619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313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16987" y="914731"/>
            <a:ext cx="9500462" cy="1059134"/>
          </a:xfrm>
        </p:spPr>
        <p:txBody>
          <a:bodyPr>
            <a:normAutofit/>
          </a:bodyPr>
          <a:lstStyle/>
          <a:p>
            <a:r>
              <a:rPr lang="en-US" dirty="0"/>
              <a:t>Considering Your Cash Flow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7938" y="3477627"/>
            <a:ext cx="46886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Impact" panose="020B0806030902050204" pitchFamily="34" charset="0"/>
              </a:rPr>
              <a:t>“Cash Outflows”</a:t>
            </a:r>
            <a:endParaRPr lang="en-US" sz="5400" dirty="0">
              <a:latin typeface="Impact" panose="020B080603090205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937" y="2066806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1418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97078" y="1002047"/>
            <a:ext cx="6087164" cy="1503271"/>
          </a:xfrm>
        </p:spPr>
        <p:txBody>
          <a:bodyPr>
            <a:normAutofit/>
          </a:bodyPr>
          <a:lstStyle/>
          <a:p>
            <a:r>
              <a:rPr lang="en-US" dirty="0"/>
              <a:t>Think about it…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51320" y="2237873"/>
            <a:ext cx="4659706" cy="3898231"/>
          </a:xfrm>
        </p:spPr>
        <p:txBody>
          <a:bodyPr>
            <a:normAutofit fontScale="55000" lnSpcReduction="20000"/>
          </a:bodyPr>
          <a:lstStyle/>
          <a:p>
            <a:r>
              <a:rPr lang="en-US" sz="6500" dirty="0">
                <a:solidFill>
                  <a:srgbClr val="FF0000"/>
                </a:solidFill>
              </a:rPr>
              <a:t>How many of the “</a:t>
            </a:r>
            <a:r>
              <a:rPr lang="en-US" sz="6500" b="1" i="1" u="sng" dirty="0">
                <a:solidFill>
                  <a:srgbClr val="FF0000"/>
                </a:solidFill>
              </a:rPr>
              <a:t>cash outflows</a:t>
            </a:r>
            <a:r>
              <a:rPr lang="en-US" sz="6500" dirty="0">
                <a:solidFill>
                  <a:srgbClr val="FF0000"/>
                </a:solidFill>
              </a:rPr>
              <a:t>” line items are you currently supporting yourself?</a:t>
            </a:r>
          </a:p>
          <a:p>
            <a:endParaRPr lang="en-US" sz="5800" dirty="0">
              <a:solidFill>
                <a:srgbClr val="00B050"/>
              </a:solidFill>
            </a:endParaRPr>
          </a:p>
          <a:p>
            <a:r>
              <a:rPr lang="en-US" sz="5700" dirty="0"/>
              <a:t>¼           ½          ¾ </a:t>
            </a:r>
          </a:p>
          <a:p>
            <a:r>
              <a:rPr lang="en-US" sz="5700" i="1" u="sng" dirty="0"/>
              <a:t>All</a:t>
            </a:r>
            <a:r>
              <a:rPr lang="en-US" sz="5700" dirty="0"/>
              <a:t> of them</a:t>
            </a:r>
          </a:p>
          <a:p>
            <a:r>
              <a:rPr lang="en-US" sz="5700" i="1" u="sng" dirty="0"/>
              <a:t>None</a:t>
            </a:r>
            <a:r>
              <a:rPr lang="en-US" sz="5700" dirty="0"/>
              <a:t> of them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F3375B-1B98-FA4B-8364-6FF3FAAEC8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7604" y="1957722"/>
            <a:ext cx="4000500" cy="389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7746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1233" y="879879"/>
            <a:ext cx="9500462" cy="1059134"/>
          </a:xfrm>
        </p:spPr>
        <p:txBody>
          <a:bodyPr>
            <a:normAutofit/>
          </a:bodyPr>
          <a:lstStyle/>
          <a:p>
            <a:r>
              <a:rPr lang="en-US" sz="5400" dirty="0"/>
              <a:t>Considering Your Cash Flow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9259" name="Picture 43" descr="Image result for financial saving ja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741" y="2039412"/>
            <a:ext cx="5572259" cy="365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66940" y="2975022"/>
            <a:ext cx="35861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Impact" panose="020B0806030902050204" pitchFamily="34" charset="0"/>
              </a:rPr>
              <a:t>“Spending Trade-offs”</a:t>
            </a:r>
            <a:endParaRPr lang="en-US" sz="5400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1026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66136" y="250825"/>
            <a:ext cx="9500462" cy="1503271"/>
          </a:xfrm>
        </p:spPr>
        <p:txBody>
          <a:bodyPr>
            <a:normAutofit/>
          </a:bodyPr>
          <a:lstStyle/>
          <a:p>
            <a:r>
              <a:rPr lang="en-US" dirty="0"/>
              <a:t>Think about it…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12569" y="1143001"/>
            <a:ext cx="4446057" cy="4157662"/>
          </a:xfrm>
        </p:spPr>
        <p:txBody>
          <a:bodyPr>
            <a:normAutofit fontScale="25000" lnSpcReduction="20000"/>
          </a:bodyPr>
          <a:lstStyle/>
          <a:p>
            <a:r>
              <a:rPr lang="en-US" sz="14400" dirty="0">
                <a:solidFill>
                  <a:srgbClr val="FF0000"/>
                </a:solidFill>
              </a:rPr>
              <a:t>When you look at the types of cash outflows, which do you have the most ownership and control over adjusting, or eliminating?</a:t>
            </a:r>
          </a:p>
          <a:p>
            <a:endParaRPr lang="en-US" sz="9800" dirty="0">
              <a:solidFill>
                <a:srgbClr val="FF0000"/>
              </a:solidFill>
            </a:endParaRPr>
          </a:p>
          <a:p>
            <a:r>
              <a:rPr lang="en-US" sz="14400" dirty="0">
                <a:solidFill>
                  <a:srgbClr val="00B0F0"/>
                </a:solidFill>
              </a:rPr>
              <a:t>What does this mean for your personal spending habits? </a:t>
            </a:r>
          </a:p>
          <a:p>
            <a:pPr algn="l"/>
            <a:endParaRPr lang="en-US" sz="5800" dirty="0">
              <a:solidFill>
                <a:srgbClr val="00B050"/>
              </a:solidFill>
            </a:endParaRPr>
          </a:p>
          <a:p>
            <a:r>
              <a:rPr lang="en-US" sz="5700" dirty="0"/>
              <a:t>	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FBF31A-04FE-F049-8E7A-1CAC88CFD7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1212" y="2185988"/>
            <a:ext cx="5017240" cy="338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2398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17249" y="764024"/>
            <a:ext cx="37973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3200" b="1" dirty="0">
                <a:solidFill>
                  <a:schemeClr val="bg2"/>
                </a:solidFill>
              </a:rPr>
              <a:t> </a:t>
            </a:r>
            <a:r>
              <a:rPr lang="en-US" sz="2800" b="1" dirty="0">
                <a:solidFill>
                  <a:schemeClr val="bg2"/>
                </a:solidFill>
              </a:rPr>
              <a:t>Rent</a:t>
            </a:r>
          </a:p>
          <a:p>
            <a:pPr marL="342900" indent="-342900">
              <a:buAutoNum type="arabicParenR"/>
            </a:pPr>
            <a:r>
              <a:rPr lang="en-US" sz="2800" b="1" dirty="0">
                <a:solidFill>
                  <a:schemeClr val="bg2"/>
                </a:solidFill>
              </a:rPr>
              <a:t> Car Payment</a:t>
            </a:r>
          </a:p>
          <a:p>
            <a:pPr marL="342900" indent="-342900">
              <a:buAutoNum type="arabicParenR"/>
            </a:pPr>
            <a:r>
              <a:rPr lang="en-US" sz="2800" b="1" dirty="0">
                <a:solidFill>
                  <a:schemeClr val="bg2"/>
                </a:solidFill>
              </a:rPr>
              <a:t> Utilities</a:t>
            </a:r>
          </a:p>
          <a:p>
            <a:pPr marL="342900" indent="-342900">
              <a:buAutoNum type="arabicParenR"/>
            </a:pPr>
            <a:r>
              <a:rPr lang="en-US" sz="2800" b="1" dirty="0">
                <a:solidFill>
                  <a:schemeClr val="bg2"/>
                </a:solidFill>
              </a:rPr>
              <a:t> Groceries</a:t>
            </a:r>
          </a:p>
          <a:p>
            <a:pPr marL="342900" indent="-342900">
              <a:buAutoNum type="arabicParenR"/>
            </a:pPr>
            <a:r>
              <a:rPr lang="en-US" sz="2800" b="1" dirty="0">
                <a:solidFill>
                  <a:schemeClr val="bg2"/>
                </a:solidFill>
              </a:rPr>
              <a:t> Clothing</a:t>
            </a:r>
          </a:p>
          <a:p>
            <a:pPr marL="342900" indent="-342900">
              <a:buAutoNum type="arabicParenR"/>
            </a:pPr>
            <a:r>
              <a:rPr lang="en-US" sz="2800" b="1" dirty="0">
                <a:solidFill>
                  <a:schemeClr val="bg2"/>
                </a:solidFill>
              </a:rPr>
              <a:t> Recreation</a:t>
            </a:r>
          </a:p>
          <a:p>
            <a:pPr marL="342900" indent="-342900">
              <a:buAutoNum type="arabicParenR"/>
            </a:pPr>
            <a:r>
              <a:rPr lang="en-US" sz="2800" b="1" dirty="0">
                <a:solidFill>
                  <a:schemeClr val="bg2"/>
                </a:solidFill>
              </a:rPr>
              <a:t> Dining Out</a:t>
            </a:r>
          </a:p>
          <a:p>
            <a:pPr marL="342900" indent="-342900">
              <a:buAutoNum type="arabicParenR"/>
            </a:pPr>
            <a:r>
              <a:rPr lang="en-US" sz="2800" b="1" dirty="0">
                <a:solidFill>
                  <a:schemeClr val="bg2"/>
                </a:solidFill>
              </a:rPr>
              <a:t> Gym Memberships</a:t>
            </a:r>
          </a:p>
          <a:p>
            <a:pPr marL="342900" indent="-342900">
              <a:buAutoNum type="arabicParenR"/>
            </a:pPr>
            <a:r>
              <a:rPr lang="en-US" sz="2800" b="1" dirty="0">
                <a:solidFill>
                  <a:schemeClr val="bg2"/>
                </a:solidFill>
              </a:rPr>
              <a:t> Vacations</a:t>
            </a:r>
          </a:p>
          <a:p>
            <a:pPr marL="342900" indent="-342900">
              <a:buAutoNum type="arabicParenR"/>
            </a:pPr>
            <a:r>
              <a:rPr lang="en-US" sz="2800" b="1" dirty="0">
                <a:solidFill>
                  <a:schemeClr val="bg2"/>
                </a:solidFill>
              </a:rPr>
              <a:t> College Debt</a:t>
            </a:r>
          </a:p>
          <a:p>
            <a:pPr marL="342900" indent="-342900">
              <a:buAutoNum type="arabicParenR"/>
            </a:pPr>
            <a:r>
              <a:rPr lang="en-US" sz="2800" b="1" dirty="0">
                <a:solidFill>
                  <a:schemeClr val="bg2"/>
                </a:solidFill>
              </a:rPr>
              <a:t> Benefit Package</a:t>
            </a:r>
          </a:p>
          <a:p>
            <a:pPr marL="342900" indent="-342900">
              <a:buAutoNum type="arabicParenR"/>
            </a:pPr>
            <a:r>
              <a:rPr lang="en-US" sz="2800" b="1" dirty="0">
                <a:solidFill>
                  <a:schemeClr val="bg2"/>
                </a:solidFill>
              </a:rPr>
              <a:t> Credit Card</a:t>
            </a:r>
          </a:p>
          <a:p>
            <a:pPr marL="342900" indent="-342900">
              <a:buAutoNum type="arabicParenR"/>
            </a:pPr>
            <a:endParaRPr lang="en-US" sz="3200" b="1" dirty="0">
              <a:solidFill>
                <a:schemeClr val="bg2"/>
              </a:solidFill>
            </a:endParaRPr>
          </a:p>
          <a:p>
            <a:pPr marL="342900" indent="-342900">
              <a:buAutoNum type="arabicParenR"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96DCA1-2CA2-3B4E-81A0-B2746D0C0D8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939" y="1450181"/>
            <a:ext cx="5599604" cy="395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1684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07DC59D-81AD-4ACA-64D8-27D45E0EC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0808" y="1538910"/>
            <a:ext cx="10037470" cy="37801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455864D-A968-F9C7-152F-13B295CF8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5757" y="2242249"/>
            <a:ext cx="347502" cy="2564644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246E6497-35FC-B955-B3C7-147733FFCD2B}"/>
              </a:ext>
            </a:extLst>
          </p:cNvPr>
          <p:cNvSpPr/>
          <p:nvPr/>
        </p:nvSpPr>
        <p:spPr>
          <a:xfrm>
            <a:off x="1733083" y="1822345"/>
            <a:ext cx="1560352" cy="34201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C75D04C5-A3F8-EA12-D2EF-BAD74ED4DB7E}"/>
              </a:ext>
            </a:extLst>
          </p:cNvPr>
          <p:cNvCxnSpPr>
            <a:cxnSpLocks/>
          </p:cNvCxnSpPr>
          <p:nvPr/>
        </p:nvCxnSpPr>
        <p:spPr>
          <a:xfrm>
            <a:off x="5063706" y="5175849"/>
            <a:ext cx="3821501" cy="0"/>
          </a:xfrm>
          <a:prstGeom prst="straightConnector1">
            <a:avLst/>
          </a:prstGeom>
          <a:ln w="38100" cmpd="sng">
            <a:solidFill>
              <a:srgbClr val="FF0000"/>
            </a:solidFill>
            <a:headEnd w="sm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74722442-85D0-D27C-883B-CA632AC705C6}"/>
              </a:ext>
            </a:extLst>
          </p:cNvPr>
          <p:cNvSpPr/>
          <p:nvPr/>
        </p:nvSpPr>
        <p:spPr>
          <a:xfrm>
            <a:off x="8748214" y="1480330"/>
            <a:ext cx="1387824" cy="342012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8629036-2B76-EAD2-AE01-9B3F46599B3E}"/>
              </a:ext>
            </a:extLst>
          </p:cNvPr>
          <p:cNvSpPr/>
          <p:nvPr/>
        </p:nvSpPr>
        <p:spPr>
          <a:xfrm>
            <a:off x="8885206" y="4873924"/>
            <a:ext cx="1141037" cy="22445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799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2739" y="250825"/>
            <a:ext cx="9500462" cy="2387600"/>
          </a:xfrm>
        </p:spPr>
        <p:txBody>
          <a:bodyPr/>
          <a:lstStyle/>
          <a:p>
            <a:r>
              <a:rPr lang="en-US" dirty="0"/>
              <a:t>Today’s Presentation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38412" y="1630362"/>
            <a:ext cx="8547100" cy="4498975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F19A2D"/>
              </a:solidFill>
            </a:endParaRPr>
          </a:p>
          <a:p>
            <a:r>
              <a:rPr lang="en-US" sz="4300" b="1" dirty="0">
                <a:solidFill>
                  <a:srgbClr val="F19A2D"/>
                </a:solidFill>
              </a:rPr>
              <a:t>Bits of Financial Wisdom</a:t>
            </a:r>
            <a:endParaRPr lang="en-US" b="1" dirty="0"/>
          </a:p>
          <a:p>
            <a:pPr marL="1371600" lvl="2" indent="-457200" algn="l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600" b="1" dirty="0">
                <a:solidFill>
                  <a:srgbClr val="FFFFBA"/>
                </a:solidFill>
              </a:rPr>
              <a:t>Professor Aguas Career Life Experiences </a:t>
            </a:r>
          </a:p>
          <a:p>
            <a:pPr marL="1371600" lvl="2" indent="-457200" algn="l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600" b="1" dirty="0">
                <a:solidFill>
                  <a:srgbClr val="FFFFBA"/>
                </a:solidFill>
              </a:rPr>
              <a:t>Considering your Budgeting Cash Flow </a:t>
            </a:r>
          </a:p>
          <a:p>
            <a:pPr marL="1371600" lvl="2" indent="-457200" algn="l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600" b="1" dirty="0">
                <a:solidFill>
                  <a:srgbClr val="FFFFBA"/>
                </a:solidFill>
              </a:rPr>
              <a:t>Student Loan Debt </a:t>
            </a:r>
          </a:p>
          <a:p>
            <a:pPr marL="1371600" lvl="2" indent="-457200" algn="l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600" b="1" dirty="0">
                <a:solidFill>
                  <a:srgbClr val="FFFFBA"/>
                </a:solidFill>
              </a:rPr>
              <a:t>Employer Benefits</a:t>
            </a:r>
          </a:p>
          <a:p>
            <a:pPr marL="1371600" lvl="2" indent="-457200" algn="l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600" b="1" dirty="0">
                <a:solidFill>
                  <a:srgbClr val="FFFFBA"/>
                </a:solidFill>
              </a:rPr>
              <a:t>Credit Card Debt</a:t>
            </a:r>
          </a:p>
          <a:p>
            <a:pPr marL="1371600" lvl="2" indent="-457200" algn="l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600" b="1" dirty="0">
                <a:solidFill>
                  <a:srgbClr val="FFFFBA"/>
                </a:solidFill>
              </a:rPr>
              <a:t>Trade-offs – Financial Wisdom</a:t>
            </a:r>
          </a:p>
          <a:p>
            <a:pPr marL="1371600" lvl="2" indent="-457200" algn="l">
              <a:lnSpc>
                <a:spcPct val="110000"/>
              </a:lnSpc>
              <a:buFont typeface="Wingdings" panose="05000000000000000000" pitchFamily="2" charset="2"/>
              <a:buChar char="Ø"/>
            </a:pPr>
            <a:endParaRPr lang="en-US" sz="2600" b="1" dirty="0">
              <a:solidFill>
                <a:srgbClr val="FFFFBA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0769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48462" y="695972"/>
            <a:ext cx="9500462" cy="1059134"/>
          </a:xfrm>
        </p:spPr>
        <p:txBody>
          <a:bodyPr>
            <a:normAutofit/>
          </a:bodyPr>
          <a:lstStyle/>
          <a:p>
            <a:r>
              <a:rPr lang="en-US" dirty="0"/>
              <a:t>Considering Your Cash Flow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62C1E5-5606-3F45-B696-093783C3E3F9}"/>
              </a:ext>
            </a:extLst>
          </p:cNvPr>
          <p:cNvSpPr txBox="1"/>
          <p:nvPr/>
        </p:nvSpPr>
        <p:spPr>
          <a:xfrm>
            <a:off x="7672387" y="2967335"/>
            <a:ext cx="4772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C00000"/>
                </a:solidFill>
                <a:latin typeface="Impact" panose="020B0806030902050204" pitchFamily="34" charset="0"/>
              </a:rPr>
              <a:t>“College Debt”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66C395-ECB0-EE40-895F-BA1435BFC2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656" y="1878221"/>
            <a:ext cx="5454998" cy="363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1299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37561" y="211138"/>
            <a:ext cx="9500462" cy="1503271"/>
          </a:xfrm>
        </p:spPr>
        <p:txBody>
          <a:bodyPr>
            <a:normAutofit/>
          </a:bodyPr>
          <a:lstStyle/>
          <a:p>
            <a:r>
              <a:rPr lang="en-US" dirty="0"/>
              <a:t>Think about it…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1662" y="2227262"/>
            <a:ext cx="4970334" cy="4419600"/>
          </a:xfrm>
        </p:spPr>
        <p:txBody>
          <a:bodyPr>
            <a:normAutofit fontScale="25000" lnSpcReduction="20000"/>
          </a:bodyPr>
          <a:lstStyle/>
          <a:p>
            <a:r>
              <a:rPr lang="en-US" sz="14400" dirty="0">
                <a:solidFill>
                  <a:srgbClr val="FF0000"/>
                </a:solidFill>
              </a:rPr>
              <a:t>Has anyone taken out student loans to help pay for your NAU education?  </a:t>
            </a:r>
          </a:p>
          <a:p>
            <a:endParaRPr lang="en-US" sz="4800" dirty="0">
              <a:solidFill>
                <a:srgbClr val="FF0000"/>
              </a:solidFill>
            </a:endParaRPr>
          </a:p>
          <a:p>
            <a:endParaRPr lang="en-US" sz="4800" dirty="0">
              <a:solidFill>
                <a:srgbClr val="FF0000"/>
              </a:solidFill>
            </a:endParaRPr>
          </a:p>
          <a:p>
            <a:endParaRPr lang="en-US" sz="4800" dirty="0">
              <a:solidFill>
                <a:srgbClr val="FF0000"/>
              </a:solidFill>
            </a:endParaRPr>
          </a:p>
          <a:p>
            <a:r>
              <a:rPr lang="en-US" sz="14400" dirty="0">
                <a:solidFill>
                  <a:srgbClr val="00B0F0"/>
                </a:solidFill>
              </a:rPr>
              <a:t>If so, do you know the terms of those loans? </a:t>
            </a:r>
            <a:r>
              <a:rPr lang="en-US" sz="14400" dirty="0">
                <a:solidFill>
                  <a:schemeClr val="accent2"/>
                </a:solidFill>
              </a:rPr>
              <a:t>Yes / No</a:t>
            </a:r>
          </a:p>
          <a:p>
            <a:pPr algn="l"/>
            <a:endParaRPr lang="en-US" sz="5800" dirty="0">
              <a:solidFill>
                <a:srgbClr val="00B050"/>
              </a:solidFill>
            </a:endParaRPr>
          </a:p>
          <a:p>
            <a:r>
              <a:rPr lang="en-US" sz="5700" dirty="0"/>
              <a:t>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6E1D4E-7BF1-6543-BA4C-FFA3BDEA52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4904" y="1895475"/>
            <a:ext cx="4927096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4078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409010" y="296863"/>
            <a:ext cx="9500462" cy="1503271"/>
          </a:xfrm>
        </p:spPr>
        <p:txBody>
          <a:bodyPr>
            <a:normAutofit/>
          </a:bodyPr>
          <a:lstStyle/>
          <a:p>
            <a:r>
              <a:rPr lang="en-US" dirty="0"/>
              <a:t>Do you know…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60424" y="1700575"/>
            <a:ext cx="7523545" cy="4387710"/>
          </a:xfrm>
        </p:spPr>
        <p:txBody>
          <a:bodyPr>
            <a:normAutofit fontScale="25000" lnSpcReduction="20000"/>
          </a:bodyPr>
          <a:lstStyle/>
          <a:p>
            <a:pPr marL="457200" indent="-4572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0400" dirty="0">
                <a:solidFill>
                  <a:schemeClr val="accent2"/>
                </a:solidFill>
              </a:rPr>
              <a:t>When must you start paying on your college loans?</a:t>
            </a:r>
          </a:p>
          <a:p>
            <a:pPr marL="457200" indent="-4572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0400" dirty="0"/>
              <a:t>What your monthly payment, per loan, will be?</a:t>
            </a:r>
          </a:p>
          <a:p>
            <a:pPr marL="457200" indent="-4572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0400" dirty="0">
                <a:solidFill>
                  <a:schemeClr val="accent2"/>
                </a:solidFill>
              </a:rPr>
              <a:t>The names and contact information for your loan servicers and/or how to access your loan account(s) online?</a:t>
            </a:r>
          </a:p>
          <a:p>
            <a:pPr marL="457200" indent="-4572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0400" dirty="0"/>
              <a:t>What some of the “Pros” and “Cons” of refinancing or consolidating your student loans away from the government are? </a:t>
            </a:r>
          </a:p>
          <a:p>
            <a:pPr algn="l"/>
            <a:endParaRPr lang="en-US" sz="5800" dirty="0">
              <a:solidFill>
                <a:srgbClr val="00B050"/>
              </a:solidFill>
            </a:endParaRPr>
          </a:p>
          <a:p>
            <a:r>
              <a:rPr lang="en-US" sz="5700" dirty="0"/>
              <a:t>	</a:t>
            </a:r>
          </a:p>
        </p:txBody>
      </p:sp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021" y="2587349"/>
            <a:ext cx="2606403" cy="236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6794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B88A34-F83C-AA4F-A366-25096EE349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" y="0"/>
            <a:ext cx="10629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426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33869" y="3170872"/>
            <a:ext cx="4586006" cy="9858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7372BE-D7C2-3B4F-BA68-1CC6EBE141EB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9875" y="642937"/>
            <a:ext cx="5572125" cy="55702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7C15281-E0E8-844B-9A89-A34C5E627131}"/>
              </a:ext>
            </a:extLst>
          </p:cNvPr>
          <p:cNvSpPr txBox="1">
            <a:spLocks/>
          </p:cNvSpPr>
          <p:nvPr/>
        </p:nvSpPr>
        <p:spPr>
          <a:xfrm>
            <a:off x="1947055" y="750888"/>
            <a:ext cx="4428561" cy="11113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What the average college grad’s debt looks like…</a:t>
            </a:r>
          </a:p>
        </p:txBody>
      </p:sp>
    </p:spTree>
    <p:extLst>
      <p:ext uri="{BB962C8B-B14F-4D97-AF65-F5344CB8AC3E}">
        <p14:creationId xmlns:p14="http://schemas.microsoft.com/office/powerpoint/2010/main" val="41569261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48465" y="737315"/>
            <a:ext cx="9500462" cy="1111386"/>
          </a:xfrm>
        </p:spPr>
        <p:txBody>
          <a:bodyPr/>
          <a:lstStyle/>
          <a:p>
            <a:r>
              <a:rPr lang="en-US" dirty="0"/>
              <a:t>College Debt Continued…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517978" y="2058034"/>
            <a:ext cx="6531427" cy="4062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CAAF4F"/>
                </a:solidFill>
                <a:effectLst/>
                <a:latin typeface="Arial" panose="020B0604020202020204" pitchFamily="34" charset="0"/>
              </a:rPr>
              <a:t>Student Loan Calculator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 pitchFamily="34" charset="0"/>
              </a:rPr>
              <a:t>Loan amount:			$37,172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Loan term in years:		10 years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&lt; or 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Loan term in months:		120 payments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Interest rate per year:		3.7%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Monthly Payments:		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$371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sng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Total Principal Paid:		$37,172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 pitchFamily="34" charset="0"/>
              </a:rPr>
              <a:t>Total Interest Paid:		$7,348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2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Total Student Loan Cost:	$44,520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HTMLText1" r:id="rId1" imgW="914400" imgH="228600"/>
        </mc:Choice>
        <mc:Fallback>
          <p:control name="HTMLText1" r:id="rId1" imgW="914400" imgH="228600">
            <p:pic>
              <p:nvPicPr>
                <p:cNvPr id="5" name="HTMLText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152400" y="335280"/>
                  <a:ext cx="914400" cy="2286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HTMLText2" r:id="rId2" imgW="914400" imgH="228600"/>
        </mc:Choice>
        <mc:Fallback>
          <p:control name="HTMLText2" r:id="rId2" imgW="914400" imgH="228600">
            <p:pic>
              <p:nvPicPr>
                <p:cNvPr id="6" name="HTMLText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152400" y="335280"/>
                  <a:ext cx="914400" cy="2286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HTMLText3" r:id="rId3" imgW="914400" imgH="228600"/>
        </mc:Choice>
        <mc:Fallback>
          <p:control name="HTMLText3" r:id="rId3" imgW="914400" imgH="228600">
            <p:pic>
              <p:nvPicPr>
                <p:cNvPr id="7" name="HTMLText3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152400" y="335280"/>
                  <a:ext cx="914400" cy="2286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HTMLText4" r:id="rId4" imgW="914400" imgH="228600"/>
        </mc:Choice>
        <mc:Fallback>
          <p:control name="HTMLText4" r:id="rId4" imgW="914400" imgH="228600">
            <p:pic>
              <p:nvPicPr>
                <p:cNvPr id="8" name="HTMLText4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152400" y="335280"/>
                  <a:ext cx="914400" cy="2286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7809148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802817-9AD2-7E77-DF3F-E47907714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063" y="694613"/>
            <a:ext cx="7370956" cy="5468773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E359F2F-3A8E-5A94-6F0F-8537EACE9F98}"/>
              </a:ext>
            </a:extLst>
          </p:cNvPr>
          <p:cNvCxnSpPr>
            <a:cxnSpLocks/>
          </p:cNvCxnSpPr>
          <p:nvPr/>
        </p:nvCxnSpPr>
        <p:spPr>
          <a:xfrm rot="4320000">
            <a:off x="9273604" y="2168931"/>
            <a:ext cx="356839" cy="50180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81457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72441" y="806275"/>
            <a:ext cx="9500462" cy="740304"/>
          </a:xfrm>
        </p:spPr>
        <p:txBody>
          <a:bodyPr>
            <a:normAutofit fontScale="90000"/>
          </a:bodyPr>
          <a:lstStyle/>
          <a:p>
            <a:r>
              <a:rPr lang="en-US" dirty="0"/>
              <a:t>Knowledge is power!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19197" y="1546579"/>
            <a:ext cx="9500462" cy="1655762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Online resources like </a:t>
            </a:r>
            <a:r>
              <a:rPr lang="en-US" sz="2400" dirty="0">
                <a:solidFill>
                  <a:srgbClr val="00B050"/>
                </a:solidFill>
                <a:hlinkClick r:id="rId2"/>
              </a:rPr>
              <a:t>www.NerdWallet.com</a:t>
            </a:r>
            <a:r>
              <a:rPr lang="en-US" sz="2400" dirty="0">
                <a:solidFill>
                  <a:srgbClr val="00B050"/>
                </a:solidFill>
              </a:rPr>
              <a:t> can help decode student loan repayment options. Do some research and become empowered to develop your own payment plan!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94173" y="4634144"/>
            <a:ext cx="5892290" cy="5799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06512" y="3084479"/>
            <a:ext cx="4159903" cy="579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3262" y="3782165"/>
            <a:ext cx="5944269" cy="7046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5623" y="2789970"/>
            <a:ext cx="5692482" cy="6824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5532" y="5429625"/>
            <a:ext cx="5892290" cy="68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692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944EF3-B1DD-A1AE-2B93-BB5D955A8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472" y="1345823"/>
            <a:ext cx="9983772" cy="41663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7A377F-771E-2190-A5BE-8D6FCD51F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209" y="2070500"/>
            <a:ext cx="347502" cy="291256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A39CAAE-48C4-44B8-A295-1F25B19188A2}"/>
              </a:ext>
            </a:extLst>
          </p:cNvPr>
          <p:cNvSpPr/>
          <p:nvPr/>
        </p:nvSpPr>
        <p:spPr>
          <a:xfrm>
            <a:off x="2214209" y="4633475"/>
            <a:ext cx="1560352" cy="43023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417DA10-F1F1-C9B7-193C-74A342F477DA}"/>
              </a:ext>
            </a:extLst>
          </p:cNvPr>
          <p:cNvSpPr/>
          <p:nvPr/>
        </p:nvSpPr>
        <p:spPr>
          <a:xfrm>
            <a:off x="8730961" y="1310619"/>
            <a:ext cx="1387824" cy="342012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4149D0A-EFCF-D2BA-2356-538DFF4960A5}"/>
              </a:ext>
            </a:extLst>
          </p:cNvPr>
          <p:cNvSpPr/>
          <p:nvPr/>
        </p:nvSpPr>
        <p:spPr>
          <a:xfrm>
            <a:off x="8977748" y="4670965"/>
            <a:ext cx="1141037" cy="608402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4D62281-7957-62C8-8EFA-C8E5805CD509}"/>
              </a:ext>
            </a:extLst>
          </p:cNvPr>
          <p:cNvCxnSpPr>
            <a:cxnSpLocks/>
          </p:cNvCxnSpPr>
          <p:nvPr/>
        </p:nvCxnSpPr>
        <p:spPr>
          <a:xfrm>
            <a:off x="5032853" y="5382883"/>
            <a:ext cx="3821501" cy="0"/>
          </a:xfrm>
          <a:prstGeom prst="straightConnector1">
            <a:avLst/>
          </a:prstGeom>
          <a:ln w="38100" cmpd="sng">
            <a:solidFill>
              <a:srgbClr val="FF0000"/>
            </a:solidFill>
            <a:headEnd w="sm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51592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34174" y="867423"/>
            <a:ext cx="9500462" cy="1059134"/>
          </a:xfrm>
        </p:spPr>
        <p:txBody>
          <a:bodyPr>
            <a:normAutofit/>
          </a:bodyPr>
          <a:lstStyle/>
          <a:p>
            <a:r>
              <a:rPr lang="en-US" dirty="0"/>
              <a:t>Considering Your Cash Flow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5F71FB-3C1A-8240-90B8-6DB962DD7BE4}"/>
              </a:ext>
            </a:extLst>
          </p:cNvPr>
          <p:cNvSpPr txBox="1"/>
          <p:nvPr/>
        </p:nvSpPr>
        <p:spPr>
          <a:xfrm>
            <a:off x="3041055" y="2723287"/>
            <a:ext cx="39433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C00000"/>
                </a:solidFill>
                <a:latin typeface="Impact" panose="020B0806030902050204" pitchFamily="34" charset="0"/>
              </a:rPr>
              <a:t>“Health Benefits”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947" y="2277077"/>
            <a:ext cx="5651912" cy="290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924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7391" y="1000430"/>
            <a:ext cx="9500462" cy="1059134"/>
          </a:xfrm>
        </p:spPr>
        <p:txBody>
          <a:bodyPr/>
          <a:lstStyle/>
          <a:p>
            <a:r>
              <a:rPr lang="en-US" dirty="0"/>
              <a:t>Professor Aguas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77952" y="2331348"/>
            <a:ext cx="50724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Career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</a:rPr>
              <a:t> Life Experiences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969" y="4179788"/>
            <a:ext cx="1545924" cy="15459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227FA1-A64E-30F9-5A30-6BE636601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6416" y="4142228"/>
            <a:ext cx="1643463" cy="1583484"/>
          </a:xfrm>
          <a:prstGeom prst="rect">
            <a:avLst/>
          </a:prstGeom>
        </p:spPr>
      </p:pic>
      <p:pic>
        <p:nvPicPr>
          <p:cNvPr id="11" name="Picture 10" descr="A train on the tracks&#10;&#10;Description automatically generated with medium confidence">
            <a:extLst>
              <a:ext uri="{FF2B5EF4-FFF2-40B4-BE49-F238E27FC236}">
                <a16:creationId xmlns:a16="http://schemas.microsoft.com/office/drawing/2014/main" id="{6AD3E18E-A62B-2263-EDDB-1BCEAFDEDD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768" y="4161008"/>
            <a:ext cx="2273417" cy="1545924"/>
          </a:xfrm>
          <a:prstGeom prst="rect">
            <a:avLst/>
          </a:prstGeom>
        </p:spPr>
      </p:pic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50572099-4F43-F5DA-BA4C-0E5971EB8F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493" y="4179788"/>
            <a:ext cx="2748653" cy="1545924"/>
          </a:xfrm>
          <a:prstGeom prst="rect">
            <a:avLst/>
          </a:prstGeom>
        </p:spPr>
      </p:pic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35F07AED-D5DC-A41F-754D-6D6733F3E8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3880354"/>
              </p:ext>
            </p:extLst>
          </p:nvPr>
        </p:nvGraphicFramePr>
        <p:xfrm>
          <a:off x="1927391" y="5782204"/>
          <a:ext cx="10085643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9992">
                  <a:extLst>
                    <a:ext uri="{9D8B030D-6E8A-4147-A177-3AD203B41FA5}">
                      <a16:colId xmlns:a16="http://schemas.microsoft.com/office/drawing/2014/main" val="38428832"/>
                    </a:ext>
                  </a:extLst>
                </a:gridCol>
                <a:gridCol w="2741466">
                  <a:extLst>
                    <a:ext uri="{9D8B030D-6E8A-4147-A177-3AD203B41FA5}">
                      <a16:colId xmlns:a16="http://schemas.microsoft.com/office/drawing/2014/main" val="1335569465"/>
                    </a:ext>
                  </a:extLst>
                </a:gridCol>
                <a:gridCol w="2356696">
                  <a:extLst>
                    <a:ext uri="{9D8B030D-6E8A-4147-A177-3AD203B41FA5}">
                      <a16:colId xmlns:a16="http://schemas.microsoft.com/office/drawing/2014/main" val="716695467"/>
                    </a:ext>
                  </a:extLst>
                </a:gridCol>
                <a:gridCol w="2787489">
                  <a:extLst>
                    <a:ext uri="{9D8B030D-6E8A-4147-A177-3AD203B41FA5}">
                      <a16:colId xmlns:a16="http://schemas.microsoft.com/office/drawing/2014/main" val="34414100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U.S. Army Reserve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Union Pacific Railroad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Financial Services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FCB Instructor Finance  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40817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95320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37762" y="321514"/>
            <a:ext cx="9500462" cy="1503271"/>
          </a:xfrm>
        </p:spPr>
        <p:txBody>
          <a:bodyPr>
            <a:normAutofit/>
          </a:bodyPr>
          <a:lstStyle/>
          <a:p>
            <a:r>
              <a:rPr lang="en-US" dirty="0"/>
              <a:t>Think about it…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00896" y="965200"/>
            <a:ext cx="4686301" cy="4927600"/>
          </a:xfrm>
        </p:spPr>
        <p:txBody>
          <a:bodyPr>
            <a:normAutofit fontScale="25000" lnSpcReduction="20000"/>
          </a:bodyPr>
          <a:lstStyle/>
          <a:p>
            <a:r>
              <a:rPr lang="en-US" sz="14400" dirty="0">
                <a:solidFill>
                  <a:srgbClr val="FF0000"/>
                </a:solidFill>
              </a:rPr>
              <a:t>What do you know about Corporate Healthcare Benefit packages?  </a:t>
            </a:r>
          </a:p>
          <a:p>
            <a:endParaRPr lang="en-US" sz="4800" dirty="0">
              <a:solidFill>
                <a:srgbClr val="FF0000"/>
              </a:solidFill>
            </a:endParaRPr>
          </a:p>
          <a:p>
            <a:r>
              <a:rPr lang="en-US" sz="14400" dirty="0">
                <a:solidFill>
                  <a:srgbClr val="00B0F0"/>
                </a:solidFill>
              </a:rPr>
              <a:t>Do you think it makes more sense to stay on your parents’ insurance plan until age 26, or move over to your new employer's plan?</a:t>
            </a:r>
          </a:p>
          <a:p>
            <a:pPr algn="l"/>
            <a:endParaRPr lang="en-US" sz="5800" dirty="0">
              <a:solidFill>
                <a:srgbClr val="00B050"/>
              </a:solidFill>
            </a:endParaRPr>
          </a:p>
          <a:p>
            <a:r>
              <a:rPr lang="en-US" sz="5700" dirty="0"/>
              <a:t>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2BD8D9-53F3-CF4B-B1D0-E339D897DD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012" y="2100946"/>
            <a:ext cx="3987800" cy="351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0746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, table, Excel&#10;&#10;Description automatically generated">
            <a:extLst>
              <a:ext uri="{FF2B5EF4-FFF2-40B4-BE49-F238E27FC236}">
                <a16:creationId xmlns:a16="http://schemas.microsoft.com/office/drawing/2014/main" id="{0304A801-F9C1-A218-15F6-55CC07F06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777" y="1763091"/>
            <a:ext cx="9696893" cy="3321185"/>
          </a:xfrm>
          <a:prstGeom prst="rect">
            <a:avLst/>
          </a:prstGeom>
          <a:noFill/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130A6FE-1886-3A48-BF87-9720D38361F5}"/>
              </a:ext>
            </a:extLst>
          </p:cNvPr>
          <p:cNvSpPr/>
          <p:nvPr/>
        </p:nvSpPr>
        <p:spPr>
          <a:xfrm>
            <a:off x="7608498" y="4477109"/>
            <a:ext cx="2139352" cy="23291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8419E6C-6420-03CF-CAB4-E6D5B83F48A7}"/>
              </a:ext>
            </a:extLst>
          </p:cNvPr>
          <p:cNvSpPr/>
          <p:nvPr/>
        </p:nvSpPr>
        <p:spPr>
          <a:xfrm>
            <a:off x="9947032" y="4477108"/>
            <a:ext cx="1810771" cy="22445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B8C988E-7795-095C-1D93-64BFD7FB9247}"/>
              </a:ext>
            </a:extLst>
          </p:cNvPr>
          <p:cNvCxnSpPr>
            <a:cxnSpLocks/>
          </p:cNvCxnSpPr>
          <p:nvPr/>
        </p:nvCxnSpPr>
        <p:spPr>
          <a:xfrm>
            <a:off x="5926346" y="4597879"/>
            <a:ext cx="1561382" cy="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ysDash"/>
            <a:headEnd w="sm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EA3CA4AD-B2A2-47B1-7F73-6D91683A9D08}"/>
              </a:ext>
            </a:extLst>
          </p:cNvPr>
          <p:cNvSpPr/>
          <p:nvPr/>
        </p:nvSpPr>
        <p:spPr>
          <a:xfrm>
            <a:off x="9947032" y="4821145"/>
            <a:ext cx="1086153" cy="232914"/>
          </a:xfrm>
          <a:prstGeom prst="ellipse">
            <a:avLst/>
          </a:prstGeom>
          <a:noFill/>
          <a:ln w="31750" cap="flat" cmpd="sng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86153"/>
                      <a:gd name="connsiteY0" fmla="*/ 116457 h 232914"/>
                      <a:gd name="connsiteX1" fmla="*/ 543077 w 1086153"/>
                      <a:gd name="connsiteY1" fmla="*/ 0 h 232914"/>
                      <a:gd name="connsiteX2" fmla="*/ 1086154 w 1086153"/>
                      <a:gd name="connsiteY2" fmla="*/ 116457 h 232914"/>
                      <a:gd name="connsiteX3" fmla="*/ 543077 w 1086153"/>
                      <a:gd name="connsiteY3" fmla="*/ 232914 h 232914"/>
                      <a:gd name="connsiteX4" fmla="*/ 0 w 1086153"/>
                      <a:gd name="connsiteY4" fmla="*/ 116457 h 232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6153" h="232914" extrusionOk="0">
                        <a:moveTo>
                          <a:pt x="0" y="116457"/>
                        </a:moveTo>
                        <a:cubicBezTo>
                          <a:pt x="-37968" y="28720"/>
                          <a:pt x="212302" y="11576"/>
                          <a:pt x="543077" y="0"/>
                        </a:cubicBezTo>
                        <a:cubicBezTo>
                          <a:pt x="855708" y="2673"/>
                          <a:pt x="1083607" y="52221"/>
                          <a:pt x="1086154" y="116457"/>
                        </a:cubicBezTo>
                        <a:cubicBezTo>
                          <a:pt x="1048502" y="217543"/>
                          <a:pt x="834473" y="280098"/>
                          <a:pt x="543077" y="232914"/>
                        </a:cubicBezTo>
                        <a:cubicBezTo>
                          <a:pt x="226808" y="223976"/>
                          <a:pt x="12736" y="186860"/>
                          <a:pt x="0" y="11645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990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BD762F-D6E0-9AC5-E280-A7141B1A5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960" y="1287056"/>
            <a:ext cx="9995828" cy="434824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4B2DC81-925A-1E22-4646-834C9E3A2EC6}"/>
              </a:ext>
            </a:extLst>
          </p:cNvPr>
          <p:cNvSpPr/>
          <p:nvPr/>
        </p:nvSpPr>
        <p:spPr>
          <a:xfrm>
            <a:off x="2521165" y="4934309"/>
            <a:ext cx="1472865" cy="2760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AF1A68-6217-DAE6-AB7A-674B37C3A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3663" y="1972719"/>
            <a:ext cx="347502" cy="315295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9670A29-DDBD-F68C-CB78-3C84A154EC59}"/>
              </a:ext>
            </a:extLst>
          </p:cNvPr>
          <p:cNvSpPr/>
          <p:nvPr/>
        </p:nvSpPr>
        <p:spPr>
          <a:xfrm>
            <a:off x="8730961" y="1222695"/>
            <a:ext cx="1387824" cy="342012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40EFE61-0531-38B3-04E6-FA29BB137D82}"/>
              </a:ext>
            </a:extLst>
          </p:cNvPr>
          <p:cNvSpPr/>
          <p:nvPr/>
        </p:nvSpPr>
        <p:spPr>
          <a:xfrm>
            <a:off x="8877300" y="4960103"/>
            <a:ext cx="1141037" cy="42278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C5045BB-D98E-16F8-3EA0-B248FF8B3F8B}"/>
              </a:ext>
            </a:extLst>
          </p:cNvPr>
          <p:cNvCxnSpPr>
            <a:cxnSpLocks/>
          </p:cNvCxnSpPr>
          <p:nvPr/>
        </p:nvCxnSpPr>
        <p:spPr>
          <a:xfrm>
            <a:off x="5055799" y="5477774"/>
            <a:ext cx="3821501" cy="0"/>
          </a:xfrm>
          <a:prstGeom prst="straightConnector1">
            <a:avLst/>
          </a:prstGeom>
          <a:ln w="38100" cmpd="sng">
            <a:solidFill>
              <a:srgbClr val="FF0000"/>
            </a:solidFill>
            <a:headEnd w="sm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48559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DC5DB-87D6-6542-9CA7-4E1C99D022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2751" y="822326"/>
            <a:ext cx="9500462" cy="1106487"/>
          </a:xfrm>
        </p:spPr>
        <p:txBody>
          <a:bodyPr/>
          <a:lstStyle/>
          <a:p>
            <a:r>
              <a:rPr lang="en-US" dirty="0"/>
              <a:t>Considering Your Cash Flow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054377-54A7-EB42-B16D-A5897822B9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19462" y="3252521"/>
            <a:ext cx="4176551" cy="1427162"/>
          </a:xfrm>
        </p:spPr>
        <p:txBody>
          <a:bodyPr>
            <a:normAutofit lnSpcReduction="10000"/>
          </a:bodyPr>
          <a:lstStyle/>
          <a:p>
            <a:r>
              <a:rPr lang="en-US" sz="5400" dirty="0">
                <a:solidFill>
                  <a:srgbClr val="00B0F0"/>
                </a:solidFill>
                <a:latin typeface="Impact" panose="020B0806030902050204" pitchFamily="34" charset="0"/>
              </a:rPr>
              <a:t>“Credit Card Debt”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FBDA32-36B9-F449-982C-5D6D3DFF21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>
          <a:xfrm>
            <a:off x="6934038" y="1987016"/>
            <a:ext cx="4829175" cy="395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4541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CB1921-3DC4-692D-117D-C1B178724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0798" y="673653"/>
            <a:ext cx="4550080" cy="3780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E28406-CAFF-893D-BAE5-681B9E434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5354" y="1901497"/>
            <a:ext cx="5277587" cy="25530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C78112-664F-8A60-D982-D361C75709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5045" y="4680183"/>
            <a:ext cx="5680617" cy="138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6652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63108AD-8EC4-B3AF-0F61-274ABBD98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1235" y="3506638"/>
            <a:ext cx="4849214" cy="25531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BC7651-389D-08FC-1B18-63F5FA582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679" y="966443"/>
            <a:ext cx="7716327" cy="16480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752B53-4669-1B47-67A2-B085C69243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235" y="2885999"/>
            <a:ext cx="4849214" cy="5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4059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DC054B4-EE9E-40D2-9E83-37C2F8218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1257" y="892970"/>
            <a:ext cx="7783011" cy="19147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CDCC73-7244-B1EF-949D-F3701ACE7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9526" y="3048656"/>
            <a:ext cx="6646471" cy="301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8011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66148" y="799602"/>
            <a:ext cx="9500462" cy="986336"/>
          </a:xfrm>
        </p:spPr>
        <p:txBody>
          <a:bodyPr>
            <a:normAutofit/>
          </a:bodyPr>
          <a:lstStyle/>
          <a:p>
            <a:r>
              <a:rPr lang="en-US" dirty="0"/>
              <a:t>Think about it…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86663" y="1292770"/>
            <a:ext cx="4429124" cy="501541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dirty="0">
                <a:solidFill>
                  <a:srgbClr val="FF0000"/>
                </a:solidFill>
              </a:rPr>
              <a:t>What is the average Credit Card balance for soon-to-be college graduates?</a:t>
            </a:r>
            <a:endParaRPr lang="en-US" sz="3600" dirty="0"/>
          </a:p>
          <a:p>
            <a:pPr>
              <a:lnSpc>
                <a:spcPct val="100000"/>
              </a:lnSpc>
            </a:pPr>
            <a:r>
              <a:rPr lang="en-US" sz="3600" dirty="0"/>
              <a:t>$1,000</a:t>
            </a:r>
          </a:p>
          <a:p>
            <a:pPr>
              <a:lnSpc>
                <a:spcPct val="100000"/>
              </a:lnSpc>
            </a:pPr>
            <a:r>
              <a:rPr lang="en-US" sz="3600" dirty="0"/>
              <a:t>$1,800</a:t>
            </a:r>
          </a:p>
          <a:p>
            <a:pPr>
              <a:lnSpc>
                <a:spcPct val="100000"/>
              </a:lnSpc>
            </a:pPr>
            <a:r>
              <a:rPr lang="en-US" sz="3600" dirty="0"/>
              <a:t>$2,500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E11177-6C3D-E642-B161-BA6E2D9B3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491" y="2322884"/>
            <a:ext cx="5131393" cy="319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212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9890" y="632505"/>
            <a:ext cx="9500462" cy="1080678"/>
          </a:xfrm>
        </p:spPr>
        <p:txBody>
          <a:bodyPr/>
          <a:lstStyle/>
          <a:p>
            <a:r>
              <a:rPr lang="en-US" dirty="0"/>
              <a:t>Consider this…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77014" y="1869395"/>
            <a:ext cx="9500462" cy="43561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sz="3700" dirty="0">
                <a:solidFill>
                  <a:schemeClr val="accent2"/>
                </a:solidFill>
                <a:effectLst/>
              </a:rPr>
              <a:t>Not all college students used credit cards </a:t>
            </a:r>
            <a:r>
              <a:rPr lang="en-US" sz="3700" dirty="0">
                <a:solidFill>
                  <a:srgbClr val="FF0000"/>
                </a:solidFill>
                <a:effectLst/>
              </a:rPr>
              <a:t>responsibly</a:t>
            </a:r>
            <a:r>
              <a:rPr lang="en-US" sz="3700" dirty="0">
                <a:solidFill>
                  <a:schemeClr val="accent2"/>
                </a:solidFill>
                <a:effectLst/>
              </a:rPr>
              <a:t>.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Only 66 percent </a:t>
            </a:r>
            <a:r>
              <a:rPr lang="en-US" dirty="0">
                <a:solidFill>
                  <a:schemeClr val="accent2"/>
                </a:solidFill>
                <a:effectLst/>
              </a:rPr>
              <a:t>in 2015 reported paying their credit card bills in full each month.</a:t>
            </a:r>
            <a:r>
              <a:rPr lang="en-US" dirty="0">
                <a:effectLst/>
              </a:rPr>
              <a:t> </a:t>
            </a:r>
          </a:p>
          <a:p>
            <a:pPr algn="l"/>
            <a:endParaRPr lang="en-US" dirty="0">
              <a:effectLst/>
            </a:endParaRPr>
          </a:p>
          <a:p>
            <a:pPr algn="l"/>
            <a:r>
              <a:rPr lang="en-US" dirty="0">
                <a:solidFill>
                  <a:schemeClr val="accent2"/>
                </a:solidFill>
                <a:effectLst/>
              </a:rPr>
              <a:t>Among soon-to-be college graduates who had a credit card in April 2016,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33 percent </a:t>
            </a:r>
            <a:r>
              <a:rPr lang="en-US" dirty="0">
                <a:solidFill>
                  <a:schemeClr val="accent2"/>
                </a:solidFill>
                <a:effectLst/>
              </a:rPr>
              <a:t>had made a late payment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31 percent </a:t>
            </a:r>
            <a:r>
              <a:rPr lang="en-US" dirty="0">
                <a:solidFill>
                  <a:schemeClr val="accent2"/>
                </a:solidFill>
                <a:effectLst/>
              </a:rPr>
              <a:t>had maxed out a card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25 percent </a:t>
            </a:r>
            <a:r>
              <a:rPr lang="en-US" dirty="0">
                <a:solidFill>
                  <a:schemeClr val="accent2"/>
                </a:solidFill>
                <a:effectLst/>
              </a:rPr>
              <a:t>said they sometimes charge purchases when they don’t have the money to pay for them and 15 percent said they frequently do.</a:t>
            </a:r>
          </a:p>
          <a:p>
            <a:pPr algn="l"/>
            <a:endParaRPr lang="en-US" dirty="0">
              <a:solidFill>
                <a:srgbClr val="FF0000"/>
              </a:solidFill>
              <a:effectLst/>
            </a:endParaRPr>
          </a:p>
          <a:p>
            <a:pPr algn="l"/>
            <a:r>
              <a:rPr lang="en-US" dirty="0">
                <a:effectLst/>
              </a:rPr>
              <a:t>~30 percent </a:t>
            </a:r>
            <a:r>
              <a:rPr lang="en-US" dirty="0">
                <a:solidFill>
                  <a:schemeClr val="accent2"/>
                </a:solidFill>
                <a:effectLst/>
              </a:rPr>
              <a:t>of grads-to-be carried credit card debt</a:t>
            </a:r>
          </a:p>
          <a:p>
            <a:pPr algn="l"/>
            <a:r>
              <a:rPr lang="en-US" dirty="0">
                <a:solidFill>
                  <a:schemeClr val="accent2"/>
                </a:solidFill>
                <a:effectLst/>
              </a:rPr>
              <a:t>The average balance was </a:t>
            </a:r>
            <a:r>
              <a:rPr lang="en-US" sz="5700" dirty="0">
                <a:solidFill>
                  <a:srgbClr val="00B0F0"/>
                </a:solidFill>
                <a:effectLst/>
              </a:rPr>
              <a:t>$2,573</a:t>
            </a:r>
            <a:endParaRPr lang="en-US" sz="5700" baseline="30000" dirty="0">
              <a:solidFill>
                <a:srgbClr val="FF0000"/>
              </a:solidFill>
              <a:effectLst/>
            </a:endParaRPr>
          </a:p>
          <a:p>
            <a:pPr algn="l"/>
            <a:endParaRPr lang="en-US" dirty="0">
              <a:effectLst/>
            </a:endParaRPr>
          </a:p>
        </p:txBody>
      </p:sp>
      <p:sp>
        <p:nvSpPr>
          <p:cNvPr id="9" name="Right Arrow 8"/>
          <p:cNvSpPr/>
          <p:nvPr/>
        </p:nvSpPr>
        <p:spPr>
          <a:xfrm rot="10258685">
            <a:off x="6989467" y="5565421"/>
            <a:ext cx="2090978" cy="411718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6243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0FF6479-9614-EEAC-F5D0-734BD2F65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976" y="1146157"/>
            <a:ext cx="10034188" cy="4565685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F92719B-2A7D-E0DB-14B3-839251490764}"/>
              </a:ext>
            </a:extLst>
          </p:cNvPr>
          <p:cNvSpPr/>
          <p:nvPr/>
        </p:nvSpPr>
        <p:spPr>
          <a:xfrm>
            <a:off x="2366040" y="5046452"/>
            <a:ext cx="1136285" cy="24994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2920C49-01DB-9D04-FB12-25FA6A088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289" y="1852521"/>
            <a:ext cx="347502" cy="3357041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A21609F-F6A3-1C3D-4D1D-0B6EA0B314BA}"/>
              </a:ext>
            </a:extLst>
          </p:cNvPr>
          <p:cNvSpPr/>
          <p:nvPr/>
        </p:nvSpPr>
        <p:spPr>
          <a:xfrm>
            <a:off x="8808200" y="1084673"/>
            <a:ext cx="1387824" cy="342012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804A127-DA0A-C226-F940-8BFE27886A96}"/>
              </a:ext>
            </a:extLst>
          </p:cNvPr>
          <p:cNvSpPr/>
          <p:nvPr/>
        </p:nvSpPr>
        <p:spPr>
          <a:xfrm>
            <a:off x="8931593" y="5063705"/>
            <a:ext cx="1141037" cy="369782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003B816-07DE-6517-66F1-F7762D66F823}"/>
              </a:ext>
            </a:extLst>
          </p:cNvPr>
          <p:cNvCxnSpPr>
            <a:cxnSpLocks/>
          </p:cNvCxnSpPr>
          <p:nvPr/>
        </p:nvCxnSpPr>
        <p:spPr>
          <a:xfrm>
            <a:off x="5110092" y="5564038"/>
            <a:ext cx="3821501" cy="0"/>
          </a:xfrm>
          <a:prstGeom prst="straightConnector1">
            <a:avLst/>
          </a:prstGeom>
          <a:ln w="38100" cmpd="sng">
            <a:solidFill>
              <a:srgbClr val="FF0000"/>
            </a:solidFill>
            <a:headEnd w="sm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516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49689" y="782728"/>
            <a:ext cx="9500462" cy="1829843"/>
          </a:xfrm>
        </p:spPr>
        <p:txBody>
          <a:bodyPr>
            <a:normAutofit/>
          </a:bodyPr>
          <a:lstStyle/>
          <a:p>
            <a:r>
              <a:rPr lang="en-US" sz="5000" dirty="0"/>
              <a:t>Relocation, Relocation, </a:t>
            </a:r>
            <a:br>
              <a:rPr lang="en-US" sz="5000" dirty="0"/>
            </a:br>
            <a:r>
              <a:rPr lang="en-US" sz="5000" dirty="0"/>
              <a:t>Relocation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5665970"/>
              </p:ext>
            </p:extLst>
          </p:nvPr>
        </p:nvGraphicFramePr>
        <p:xfrm>
          <a:off x="2249689" y="2808511"/>
          <a:ext cx="9495843" cy="31095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38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76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02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>
                          <a:solidFill>
                            <a:schemeClr val="accent2"/>
                          </a:solidFill>
                          <a:effectLst/>
                        </a:rPr>
                        <a:t>1980 – 1984</a:t>
                      </a:r>
                      <a:r>
                        <a:rPr lang="en-US" sz="1700" b="1" dirty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: Union Pacific Railroad (UPRR)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Nampa, Idaho</a:t>
                      </a:r>
                      <a:endParaRPr lang="en-US" sz="1700" b="1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1996 – 1997</a:t>
                      </a:r>
                      <a:r>
                        <a:rPr lang="en-US" sz="1700" b="1" kern="1200" dirty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UPRR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kern="1200" dirty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Pocatello, Idaho</a:t>
                      </a: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91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1984 – 1986</a:t>
                      </a:r>
                      <a:r>
                        <a:rPr lang="en-US" sz="1700" b="1" kern="1200" dirty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UPRR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kern="1200" dirty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Omaha, Nebraska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1997 – 2002</a:t>
                      </a:r>
                      <a:r>
                        <a:rPr lang="en-US" sz="1700" b="1" kern="1200" dirty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lang="en-US" sz="1700" b="1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1" kern="1200" dirty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American Presidential Lines (APL)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kern="1200" dirty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Oakland, California</a:t>
                      </a: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7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1986 – 1988</a:t>
                      </a:r>
                      <a:r>
                        <a:rPr lang="en-US" sz="1700" b="1" dirty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: UPRR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Salt Lake City, Utah</a:t>
                      </a:r>
                      <a:endParaRPr lang="en-US" sz="1700" b="1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2002 – 2005</a:t>
                      </a:r>
                      <a:r>
                        <a:rPr lang="en-US" sz="1700" b="1" dirty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:      Financial Services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Phoenix, Arizona</a:t>
                      </a:r>
                      <a:endParaRPr lang="en-US" sz="1700" b="1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919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1988 – 1989</a:t>
                      </a:r>
                      <a:r>
                        <a:rPr lang="en-US" sz="1700" b="1" dirty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: UPRR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Kansas City, Missouri</a:t>
                      </a:r>
                      <a:endParaRPr lang="en-US" sz="1700" b="1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2005 – Current: </a:t>
                      </a:r>
                      <a:r>
                        <a:rPr lang="en-US" sz="1700" b="1" dirty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Financial Services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Flagstaff, Arizona</a:t>
                      </a:r>
                      <a:endParaRPr lang="en-US" sz="1700" b="1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40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1989 – 1990</a:t>
                      </a:r>
                      <a:r>
                        <a:rPr lang="en-US" sz="1700" b="1" kern="1200" dirty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UPRR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kern="1200" dirty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Omaha, Nebraska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2005 – 2022</a:t>
                      </a:r>
                      <a:r>
                        <a:rPr lang="en-US" sz="1700" b="1" kern="1200" dirty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Community Giveback:</a:t>
                      </a:r>
                      <a:r>
                        <a:rPr lang="en-US" sz="1700" b="1" kern="1200" baseline="0" dirty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1" kern="1200" dirty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Coach HS Football Flagstaff, Arizona</a:t>
                      </a: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919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1990 – 1996</a:t>
                      </a:r>
                      <a:r>
                        <a:rPr lang="en-US" sz="1700" b="1" dirty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: UPRR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Portland, Oregon </a:t>
                      </a:r>
                      <a:endParaRPr lang="en-US" sz="1700" b="1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2012 – Current</a:t>
                      </a:r>
                      <a:r>
                        <a:rPr lang="en-US" sz="1700" b="1" dirty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: Northern</a:t>
                      </a:r>
                      <a:r>
                        <a:rPr lang="en-US" sz="1700" b="1" baseline="0" dirty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 Arizona University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Flagstaff, Arizona</a:t>
                      </a:r>
                      <a:endParaRPr lang="en-US" sz="1700" b="1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53584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27E24-0B78-3143-91F9-03E01FEFA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2752" y="457199"/>
            <a:ext cx="9500462" cy="1281113"/>
          </a:xfrm>
        </p:spPr>
        <p:txBody>
          <a:bodyPr/>
          <a:lstStyle/>
          <a:p>
            <a:r>
              <a:rPr lang="en-US" dirty="0"/>
              <a:t>Considering Your Cashflow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06F171-74C5-C047-A744-CE4065A255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00250" y="3116262"/>
            <a:ext cx="3476464" cy="1655762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00B0F0"/>
                </a:solidFill>
                <a:latin typeface="Impact" panose="020B0806030902050204" pitchFamily="34" charset="0"/>
              </a:rPr>
              <a:t>“Debt Trade-offs”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16D174-5F96-5C47-8B3F-192D372A5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052" y="2387600"/>
            <a:ext cx="6265666" cy="334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1840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1090" y="298949"/>
            <a:ext cx="9500462" cy="1301252"/>
          </a:xfrm>
        </p:spPr>
        <p:txBody>
          <a:bodyPr>
            <a:normAutofit/>
          </a:bodyPr>
          <a:lstStyle/>
          <a:p>
            <a:r>
              <a:rPr lang="en-US" dirty="0"/>
              <a:t>What would you do?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6066" y="1900239"/>
            <a:ext cx="5076069" cy="426053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dirty="0">
                <a:solidFill>
                  <a:srgbClr val="FFC000"/>
                </a:solidFill>
              </a:rPr>
              <a:t>With limited cash, in what order would you prioritize paying the following debts? 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Student Loans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Car Payment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Rent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Credit Cards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BC0D28-AA8A-7048-B9D9-668370E43B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8363" y="1600201"/>
            <a:ext cx="4155774" cy="403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7495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203" y="839083"/>
            <a:ext cx="10000685" cy="865540"/>
          </a:xfrm>
        </p:spPr>
        <p:txBody>
          <a:bodyPr>
            <a:normAutofit fontScale="90000"/>
          </a:bodyPr>
          <a:lstStyle/>
          <a:p>
            <a:r>
              <a:rPr lang="en-US" dirty="0"/>
              <a:t>What factors should you consider?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1314" y="2168503"/>
            <a:ext cx="9500461" cy="4310944"/>
          </a:xfrm>
        </p:spPr>
        <p:txBody>
          <a:bodyPr>
            <a:normAutofit fontScale="25000" lnSpcReduction="20000"/>
          </a:bodyPr>
          <a:lstStyle/>
          <a:p>
            <a:pPr marL="457200" indent="-457200" algn="l">
              <a:lnSpc>
                <a:spcPct val="12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9600" dirty="0">
                <a:solidFill>
                  <a:schemeClr val="accent2"/>
                </a:solidFill>
              </a:rPr>
              <a:t>Prioritize according to interest rates</a:t>
            </a:r>
          </a:p>
          <a:p>
            <a:pPr marL="457200" indent="-457200" algn="l">
              <a:lnSpc>
                <a:spcPct val="12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9600" dirty="0"/>
              <a:t>Prioritize according to size of debt</a:t>
            </a:r>
          </a:p>
          <a:p>
            <a:pPr marL="457200" indent="-457200" algn="l">
              <a:lnSpc>
                <a:spcPct val="12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9600" dirty="0">
                <a:solidFill>
                  <a:schemeClr val="accent2"/>
                </a:solidFill>
              </a:rPr>
              <a:t>Refinance and consolidate debt to get lower rates</a:t>
            </a:r>
          </a:p>
          <a:p>
            <a:pPr marL="457200" indent="-457200" algn="l">
              <a:lnSpc>
                <a:spcPct val="12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9600" dirty="0"/>
              <a:t>Prioritize corporate benefit packages, college debt, health care, wellness, retirement</a:t>
            </a:r>
          </a:p>
          <a:p>
            <a:pPr marL="457200" indent="-4572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9600" i="1" dirty="0">
                <a:solidFill>
                  <a:schemeClr val="accent2"/>
                </a:solidFill>
              </a:rPr>
              <a:t>If you have a high credit score, can you utilize it to refinance to get a better interest rate? (720 or higher is best)</a:t>
            </a:r>
            <a:r>
              <a:rPr lang="en-US" sz="57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33906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2E245-1CE3-AC4F-B514-2EAA1101D9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0449" y="744112"/>
            <a:ext cx="9500462" cy="1066800"/>
          </a:xfrm>
        </p:spPr>
        <p:txBody>
          <a:bodyPr/>
          <a:lstStyle/>
          <a:p>
            <a:r>
              <a:rPr lang="en-US" dirty="0"/>
              <a:t>Final Wisdom…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BEC51A-066C-A545-A804-B544351540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0449" y="2154861"/>
            <a:ext cx="9500462" cy="4438650"/>
          </a:xfrm>
        </p:spPr>
        <p:txBody>
          <a:bodyPr>
            <a:normAutofit/>
          </a:bodyPr>
          <a:lstStyle/>
          <a:p>
            <a:pPr marL="514350" indent="-514350" algn="l">
              <a:spcAft>
                <a:spcPts val="120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accent2"/>
                </a:solidFill>
              </a:rPr>
              <a:t>Make your own cash flow worksheet to understand where you’re at and where you can make adjustments.</a:t>
            </a:r>
            <a:endParaRPr lang="en-US" sz="2000" i="1" dirty="0">
              <a:solidFill>
                <a:schemeClr val="accent2"/>
              </a:solidFill>
            </a:endParaRPr>
          </a:p>
          <a:p>
            <a:pPr marL="514350" indent="-514350" algn="l">
              <a:spcAft>
                <a:spcPts val="1200"/>
              </a:spcAft>
              <a:buFont typeface="+mj-lt"/>
              <a:buAutoNum type="arabicPeriod"/>
            </a:pPr>
            <a:r>
              <a:rPr lang="en-US" sz="2000" dirty="0"/>
              <a:t>Have conversations with your parents, loan servicers, new employer HR department and others to give yourself the information you need to make sound financial decisions.  Check out websites like </a:t>
            </a:r>
            <a:r>
              <a:rPr lang="en-US" sz="20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www.NerdWallet.com</a:t>
            </a:r>
            <a:r>
              <a:rPr lang="en-US" sz="2000" dirty="0"/>
              <a:t> for more useful info, such as loan refinancing comparison and calculation tools &amp; tips.  Knowledge is power!</a:t>
            </a:r>
          </a:p>
          <a:p>
            <a:pPr marL="514350" indent="-514350" algn="l">
              <a:spcAft>
                <a:spcPts val="120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accent2"/>
                </a:solidFill>
              </a:rPr>
              <a:t>Pay attention to what different Employer Benefits Packages offer you in terms of healthcare, retirement, a student loan pay down option, wellness perks (gym, etc.) and consider opting to work for companies that work for you!</a:t>
            </a:r>
          </a:p>
          <a:p>
            <a:pPr marL="514350" indent="-514350" algn="l">
              <a:buFont typeface="+mj-lt"/>
              <a:buAutoNum type="arabicPeriod"/>
            </a:pPr>
            <a:endParaRPr lang="en-US" sz="2400" dirty="0"/>
          </a:p>
          <a:p>
            <a:pPr marL="514350" indent="-514350" algn="l">
              <a:buFont typeface="+mj-lt"/>
              <a:buAutoNum type="arabicPeriod"/>
            </a:pPr>
            <a:endParaRPr lang="en-US" sz="2400" dirty="0"/>
          </a:p>
          <a:p>
            <a:pPr marL="514350" indent="-514350" algn="l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10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2E245-1CE3-AC4F-B514-2EAA1101D9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18147" y="804686"/>
            <a:ext cx="9500462" cy="1066800"/>
          </a:xfrm>
        </p:spPr>
        <p:txBody>
          <a:bodyPr/>
          <a:lstStyle/>
          <a:p>
            <a:r>
              <a:rPr lang="en-US" dirty="0"/>
              <a:t>Final Wisdom…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BEC51A-066C-A545-A804-B544351540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18147" y="2143358"/>
            <a:ext cx="9500462" cy="4438650"/>
          </a:xfrm>
        </p:spPr>
        <p:txBody>
          <a:bodyPr>
            <a:normAutofit/>
          </a:bodyPr>
          <a:lstStyle/>
          <a:p>
            <a:pPr algn="l"/>
            <a:r>
              <a:rPr lang="en-US" sz="2400" dirty="0">
                <a:solidFill>
                  <a:srgbClr val="FFC000"/>
                </a:solidFill>
              </a:rPr>
              <a:t>4.</a:t>
            </a:r>
            <a:r>
              <a:rPr lang="en-US" sz="2400" dirty="0">
                <a:solidFill>
                  <a:srgbClr val="C00000"/>
                </a:solidFill>
              </a:rPr>
              <a:t>   </a:t>
            </a:r>
            <a:r>
              <a:rPr lang="en-US" sz="2400" dirty="0">
                <a:solidFill>
                  <a:srgbClr val="FFC000"/>
                </a:solidFill>
              </a:rPr>
              <a:t>Trade-offs matter.  In your early years after college, put your limited earnings where they can work for your future:</a:t>
            </a:r>
          </a:p>
          <a:p>
            <a:pPr marL="514350" indent="-514350" algn="l">
              <a:buFont typeface="+mj-lt"/>
              <a:buAutoNum type="arabicPeriod"/>
            </a:pPr>
            <a:endParaRPr lang="en-US" sz="1200" dirty="0">
              <a:solidFill>
                <a:srgbClr val="C00000"/>
              </a:solidFill>
            </a:endParaRPr>
          </a:p>
          <a:p>
            <a:pPr marL="971550" lvl="1" indent="-5143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100" dirty="0"/>
              <a:t>Begin to work on removing your college debt. Goal – try to pay off all college debt during your working years so you can be debt free at retirement</a:t>
            </a:r>
          </a:p>
          <a:p>
            <a:pPr marL="971550" lvl="1" indent="-5143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100" dirty="0"/>
              <a:t>Begin establishing your emergency fund (6mo x monthly expenses) For example: $2k/month x 6 = $12k emergency fund</a:t>
            </a:r>
          </a:p>
          <a:p>
            <a:pPr marL="971550" lvl="1" indent="-514350" algn="l">
              <a:buFont typeface="Arial" panose="020B0604020202020204" pitchFamily="34" charset="0"/>
              <a:buChar char="•"/>
            </a:pPr>
            <a:r>
              <a:rPr lang="en-US" sz="2100" dirty="0"/>
              <a:t>Work up to funding your 401k to the point that you max out your employer contribution (~5%)</a:t>
            </a:r>
          </a:p>
          <a:p>
            <a:pPr marL="514350" indent="-514350" algn="l">
              <a:buFont typeface="+mj-lt"/>
              <a:buAutoNum type="arabicPeriod"/>
            </a:pPr>
            <a:endParaRPr lang="en-US" sz="2400" dirty="0"/>
          </a:p>
          <a:p>
            <a:pPr marL="514350" indent="-514350" algn="l">
              <a:buFont typeface="+mj-lt"/>
              <a:buAutoNum type="arabicPeriod"/>
            </a:pPr>
            <a:endParaRPr lang="en-US" sz="2400" dirty="0"/>
          </a:p>
          <a:p>
            <a:pPr marL="514350" indent="-514350" algn="l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70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160B54-A74F-1E37-FAD3-7B15E076B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298" y="696001"/>
            <a:ext cx="9192814" cy="546599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FD95F1A-0653-2971-12F4-3B9BF0D4D6C5}"/>
              </a:ext>
            </a:extLst>
          </p:cNvPr>
          <p:cNvSpPr/>
          <p:nvPr/>
        </p:nvSpPr>
        <p:spPr>
          <a:xfrm>
            <a:off x="10445549" y="5883214"/>
            <a:ext cx="1182860" cy="2787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4583B12-3AAD-94CE-1CBC-AF5F9C63635A}"/>
              </a:ext>
            </a:extLst>
          </p:cNvPr>
          <p:cNvSpPr/>
          <p:nvPr/>
        </p:nvSpPr>
        <p:spPr>
          <a:xfrm>
            <a:off x="8514272" y="5883214"/>
            <a:ext cx="1341430" cy="27878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A7F7236-A018-FAB8-C9E2-5A2D78A1CA2B}"/>
              </a:ext>
            </a:extLst>
          </p:cNvPr>
          <p:cNvSpPr/>
          <p:nvPr/>
        </p:nvSpPr>
        <p:spPr>
          <a:xfrm>
            <a:off x="8514272" y="610220"/>
            <a:ext cx="1387824" cy="342012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8853D9D-BC19-819E-C91D-14281B5E7B83}"/>
              </a:ext>
            </a:extLst>
          </p:cNvPr>
          <p:cNvSpPr/>
          <p:nvPr/>
        </p:nvSpPr>
        <p:spPr>
          <a:xfrm>
            <a:off x="8467878" y="5011947"/>
            <a:ext cx="1387824" cy="785004"/>
          </a:xfrm>
          <a:prstGeom prst="ellipse">
            <a:avLst/>
          </a:prstGeom>
          <a:noFill/>
          <a:ln w="3492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2F3EB1E-A262-56BC-8FA1-156456FCC069}"/>
              </a:ext>
            </a:extLst>
          </p:cNvPr>
          <p:cNvCxnSpPr>
            <a:cxnSpLocks/>
          </p:cNvCxnSpPr>
          <p:nvPr/>
        </p:nvCxnSpPr>
        <p:spPr>
          <a:xfrm>
            <a:off x="6512943" y="6047117"/>
            <a:ext cx="1854679" cy="0"/>
          </a:xfrm>
          <a:prstGeom prst="straightConnector1">
            <a:avLst/>
          </a:prstGeom>
          <a:ln w="38100" cmpd="sng">
            <a:solidFill>
              <a:srgbClr val="FF0000"/>
            </a:solidFill>
            <a:headEnd w="sm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00167962-3469-027F-5529-18C03BFB0E3C}"/>
              </a:ext>
            </a:extLst>
          </p:cNvPr>
          <p:cNvSpPr/>
          <p:nvPr/>
        </p:nvSpPr>
        <p:spPr>
          <a:xfrm>
            <a:off x="2162355" y="4953818"/>
            <a:ext cx="1685026" cy="27878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6998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53536" y="1083416"/>
            <a:ext cx="4152737" cy="1333454"/>
          </a:xfrm>
        </p:spPr>
        <p:txBody>
          <a:bodyPr>
            <a:normAutofit/>
          </a:bodyPr>
          <a:lstStyle/>
          <a:p>
            <a:r>
              <a:rPr lang="en-US" sz="7200" dirty="0"/>
              <a:t>Thank You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72584" y="2931360"/>
            <a:ext cx="4133689" cy="2214562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F19A2D"/>
                </a:solidFill>
              </a:rPr>
              <a:t>Any other Questions?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0E191D-91F7-054D-A549-5087F1D952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988" y="642929"/>
            <a:ext cx="6096000" cy="457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18CDB5-06C9-8646-8AB0-3128B3C0975E}"/>
              </a:ext>
            </a:extLst>
          </p:cNvPr>
          <p:cNvSpPr txBox="1"/>
          <p:nvPr/>
        </p:nvSpPr>
        <p:spPr>
          <a:xfrm>
            <a:off x="1919287" y="5444968"/>
            <a:ext cx="10167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Kevin.Aguas@nau.edu</a:t>
            </a:r>
            <a:endParaRPr lang="en-US" sz="3200" dirty="0">
              <a:solidFill>
                <a:schemeClr val="bg1"/>
              </a:solidFill>
              <a:latin typeface="Palatino" pitchFamily="2" charset="77"/>
              <a:ea typeface="Palatin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40127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0980" y="1974892"/>
            <a:ext cx="9500462" cy="837125"/>
          </a:xfrm>
        </p:spPr>
        <p:txBody>
          <a:bodyPr>
            <a:noAutofit/>
          </a:bodyPr>
          <a:lstStyle/>
          <a:p>
            <a:r>
              <a:rPr lang="en-US" dirty="0"/>
              <a:t>Considering Your Cash Flow</a:t>
            </a:r>
            <a:br>
              <a:rPr lang="en-US" dirty="0"/>
            </a:b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0980" y="2211289"/>
            <a:ext cx="3309869" cy="37703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90197" y="3406896"/>
            <a:ext cx="4507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B050"/>
                </a:solidFill>
                <a:latin typeface="Impact" panose="020B0806030902050204" pitchFamily="34" charset="0"/>
              </a:rPr>
              <a:t>“Cash Inflows”</a:t>
            </a:r>
            <a:endParaRPr lang="en-US" sz="5400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51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2866" y="997280"/>
            <a:ext cx="5353237" cy="1503271"/>
          </a:xfrm>
        </p:spPr>
        <p:txBody>
          <a:bodyPr>
            <a:normAutofit/>
          </a:bodyPr>
          <a:lstStyle/>
          <a:p>
            <a:r>
              <a:rPr lang="en-US" dirty="0"/>
              <a:t>Think about it… 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243" y="2095245"/>
            <a:ext cx="8374662" cy="3624017"/>
          </a:xfrm>
        </p:spPr>
        <p:txBody>
          <a:bodyPr>
            <a:normAutofit fontScale="32500" lnSpcReduction="20000"/>
          </a:bodyPr>
          <a:lstStyle/>
          <a:p>
            <a:pPr algn="l"/>
            <a:r>
              <a:rPr lang="en-US" sz="10000" dirty="0">
                <a:solidFill>
                  <a:srgbClr val="00B050"/>
                </a:solidFill>
              </a:rPr>
              <a:t>What do you think your salary will be in your first-year post graduation? </a:t>
            </a:r>
          </a:p>
          <a:p>
            <a:endParaRPr lang="en-US" sz="6200" dirty="0"/>
          </a:p>
          <a:p>
            <a:pPr algn="l"/>
            <a:r>
              <a:rPr lang="en-US" sz="6200" dirty="0"/>
              <a:t>$0 to $50,000</a:t>
            </a:r>
          </a:p>
          <a:p>
            <a:pPr algn="l"/>
            <a:endParaRPr lang="en-US" sz="6200" dirty="0"/>
          </a:p>
          <a:p>
            <a:pPr algn="l"/>
            <a:r>
              <a:rPr lang="en-US" sz="6200" dirty="0"/>
              <a:t>$50,001 to $70,000</a:t>
            </a:r>
          </a:p>
          <a:p>
            <a:pPr algn="l"/>
            <a:endParaRPr lang="en-US" sz="6200" dirty="0"/>
          </a:p>
          <a:p>
            <a:pPr algn="l"/>
            <a:r>
              <a:rPr lang="en-US" sz="6200" dirty="0"/>
              <a:t>$70,001 to $100,000</a:t>
            </a:r>
          </a:p>
        </p:txBody>
      </p:sp>
      <p:pic>
        <p:nvPicPr>
          <p:cNvPr id="1024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884" y="3240792"/>
            <a:ext cx="5925185" cy="282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419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2135" y="629030"/>
            <a:ext cx="9241665" cy="845757"/>
          </a:xfrm>
        </p:spPr>
        <p:txBody>
          <a:bodyPr anchor="b">
            <a:normAutofit/>
          </a:bodyPr>
          <a:lstStyle/>
          <a:p>
            <a:r>
              <a:rPr lang="en-US" sz="2700" dirty="0"/>
              <a:t>Answer</a:t>
            </a:r>
            <a:br>
              <a:rPr lang="en-US" sz="2700" dirty="0"/>
            </a:br>
            <a:endParaRPr lang="en-US" sz="2700" dirty="0"/>
          </a:p>
        </p:txBody>
      </p:sp>
      <p:pic>
        <p:nvPicPr>
          <p:cNvPr id="9" name="Picture 8" descr="Chart&#10;&#10;Description automatically generated with low confidence">
            <a:extLst>
              <a:ext uri="{FF2B5EF4-FFF2-40B4-BE49-F238E27FC236}">
                <a16:creationId xmlns:a16="http://schemas.microsoft.com/office/drawing/2014/main" id="{AA167EEB-1D87-8308-BD01-B11C2C726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476" y="2074127"/>
            <a:ext cx="8025734" cy="3731965"/>
          </a:xfrm>
          <a:prstGeom prst="rect">
            <a:avLst/>
          </a:prstGeom>
          <a:noFill/>
        </p:spPr>
      </p:pic>
      <p:sp>
        <p:nvSpPr>
          <p:cNvPr id="3" name="Subtitle 2"/>
          <p:cNvSpPr>
            <a:spLocks noGrp="1"/>
          </p:cNvSpPr>
          <p:nvPr>
            <p:ph type="body" sz="half" idx="2"/>
          </p:nvPr>
        </p:nvSpPr>
        <p:spPr>
          <a:xfrm>
            <a:off x="4512314" y="1100206"/>
            <a:ext cx="4650058" cy="1378704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accent2"/>
                </a:solidFill>
              </a:rPr>
              <a:t>The correct answer is, </a:t>
            </a:r>
            <a:r>
              <a:rPr lang="en-US" sz="2000" i="1" dirty="0">
                <a:solidFill>
                  <a:schemeClr val="accent2"/>
                </a:solidFill>
              </a:rPr>
              <a:t>it depends </a:t>
            </a:r>
            <a:r>
              <a:rPr lang="en-US" sz="2000" dirty="0">
                <a:solidFill>
                  <a:schemeClr val="accent2"/>
                </a:solidFill>
              </a:rPr>
              <a:t>on your employment “Work Status”. </a:t>
            </a: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265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18800" y="2666522"/>
            <a:ext cx="12319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Annual Earnings for ages </a:t>
            </a:r>
            <a:r>
              <a:rPr lang="en-US" b="1" dirty="0">
                <a:solidFill>
                  <a:srgbClr val="C00000"/>
                </a:solidFill>
              </a:rPr>
              <a:t>“25-34” </a:t>
            </a:r>
            <a:r>
              <a:rPr lang="en-US" b="1" dirty="0">
                <a:solidFill>
                  <a:schemeClr val="bg2"/>
                </a:solidFill>
              </a:rPr>
              <a:t>year olds.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803FAB-68B2-92AF-F2E7-11CD2575A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1003" y="690485"/>
            <a:ext cx="6545718" cy="54770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5667C72-4F11-3E67-F713-CEED0F404B06}"/>
              </a:ext>
            </a:extLst>
          </p:cNvPr>
          <p:cNvSpPr txBox="1"/>
          <p:nvPr/>
        </p:nvSpPr>
        <p:spPr>
          <a:xfrm>
            <a:off x="5549590" y="3551602"/>
            <a:ext cx="546410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  $84K</a:t>
            </a:r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951487-BF8E-01D6-EBD9-0964C9754CCF}"/>
              </a:ext>
            </a:extLst>
          </p:cNvPr>
          <p:cNvSpPr txBox="1"/>
          <p:nvPr/>
        </p:nvSpPr>
        <p:spPr>
          <a:xfrm>
            <a:off x="6214946" y="3692851"/>
            <a:ext cx="546410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  $72K</a:t>
            </a:r>
          </a:p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D1A279-BDD6-FA6E-A679-0FD7BF52B536}"/>
              </a:ext>
            </a:extLst>
          </p:cNvPr>
          <p:cNvSpPr txBox="1"/>
          <p:nvPr/>
        </p:nvSpPr>
        <p:spPr>
          <a:xfrm>
            <a:off x="6802781" y="3692851"/>
            <a:ext cx="546410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  $72K</a:t>
            </a:r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75FD9D-AA5F-8C78-2DB6-881145BB9C70}"/>
              </a:ext>
            </a:extLst>
          </p:cNvPr>
          <p:cNvSpPr txBox="1"/>
          <p:nvPr/>
        </p:nvSpPr>
        <p:spPr>
          <a:xfrm>
            <a:off x="7458177" y="3692851"/>
            <a:ext cx="546410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  $72K</a:t>
            </a:r>
          </a:p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C7DCF8-D6E2-AFE8-FD1C-625944EEC69F}"/>
              </a:ext>
            </a:extLst>
          </p:cNvPr>
          <p:cNvSpPr txBox="1"/>
          <p:nvPr/>
        </p:nvSpPr>
        <p:spPr>
          <a:xfrm>
            <a:off x="8066980" y="3817059"/>
            <a:ext cx="546410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  $58K</a:t>
            </a:r>
          </a:p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5ED3CE-1906-9250-DDC7-BA1B7CA68E7A}"/>
              </a:ext>
            </a:extLst>
          </p:cNvPr>
          <p:cNvSpPr txBox="1"/>
          <p:nvPr/>
        </p:nvSpPr>
        <p:spPr>
          <a:xfrm>
            <a:off x="8704722" y="3878392"/>
            <a:ext cx="546410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  $57K</a:t>
            </a:r>
          </a:p>
          <a:p>
            <a:endParaRPr lang="en-US" dirty="0"/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058B95ED-963A-7257-D206-AE99A471B79E}"/>
              </a:ext>
            </a:extLst>
          </p:cNvPr>
          <p:cNvSpPr/>
          <p:nvPr/>
        </p:nvSpPr>
        <p:spPr>
          <a:xfrm>
            <a:off x="7075986" y="1293541"/>
            <a:ext cx="546410" cy="53091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705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629900" y="2666522"/>
            <a:ext cx="1320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Annual Earnings for </a:t>
            </a:r>
            <a:r>
              <a:rPr lang="en-US" b="1" dirty="0">
                <a:solidFill>
                  <a:srgbClr val="C00000"/>
                </a:solidFill>
              </a:rPr>
              <a:t>“all age” </a:t>
            </a:r>
            <a:r>
              <a:rPr lang="en-US" b="1" dirty="0">
                <a:solidFill>
                  <a:schemeClr val="bg2"/>
                </a:solidFill>
              </a:rPr>
              <a:t>groups combined!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36EB48-0987-7D59-F209-99840404E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693" y="669791"/>
            <a:ext cx="6534614" cy="551841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9C0D34D-E0FF-407A-9D50-095A505DBBDE}"/>
              </a:ext>
            </a:extLst>
          </p:cNvPr>
          <p:cNvSpPr/>
          <p:nvPr/>
        </p:nvSpPr>
        <p:spPr>
          <a:xfrm>
            <a:off x="7002966" y="1226634"/>
            <a:ext cx="2352907" cy="6467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41CBD5-D716-9751-44E4-D5F5763B3BA9}"/>
              </a:ext>
            </a:extLst>
          </p:cNvPr>
          <p:cNvSpPr txBox="1"/>
          <p:nvPr/>
        </p:nvSpPr>
        <p:spPr>
          <a:xfrm>
            <a:off x="5549590" y="2736503"/>
            <a:ext cx="54641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  $154K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EDF47C-12E1-CE42-19A6-7132A560F7C8}"/>
              </a:ext>
            </a:extLst>
          </p:cNvPr>
          <p:cNvSpPr txBox="1"/>
          <p:nvPr/>
        </p:nvSpPr>
        <p:spPr>
          <a:xfrm>
            <a:off x="6054183" y="3189986"/>
            <a:ext cx="54641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  $106K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5441E7-BA48-E968-3A17-2084732E3260}"/>
              </a:ext>
            </a:extLst>
          </p:cNvPr>
          <p:cNvSpPr txBox="1"/>
          <p:nvPr/>
        </p:nvSpPr>
        <p:spPr>
          <a:xfrm>
            <a:off x="6621966" y="3338309"/>
            <a:ext cx="54641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  $100K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6498F9-81E7-0791-8AAB-6CB87953B196}"/>
              </a:ext>
            </a:extLst>
          </p:cNvPr>
          <p:cNvSpPr txBox="1"/>
          <p:nvPr/>
        </p:nvSpPr>
        <p:spPr>
          <a:xfrm>
            <a:off x="7143286" y="3338308"/>
            <a:ext cx="54641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  $100K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E80F98-54FA-D0EC-1E87-2272C4F70A6B}"/>
              </a:ext>
            </a:extLst>
          </p:cNvPr>
          <p:cNvSpPr txBox="1"/>
          <p:nvPr/>
        </p:nvSpPr>
        <p:spPr>
          <a:xfrm>
            <a:off x="7657171" y="3607359"/>
            <a:ext cx="546410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  $95K</a:t>
            </a:r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F8B620-E5F3-8F7E-B52E-AC84DB423EE3}"/>
              </a:ext>
            </a:extLst>
          </p:cNvPr>
          <p:cNvSpPr txBox="1"/>
          <p:nvPr/>
        </p:nvSpPr>
        <p:spPr>
          <a:xfrm>
            <a:off x="8178491" y="3765347"/>
            <a:ext cx="546410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  $77K</a:t>
            </a:r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3886CB-309C-AB6F-473E-8B86C28DFFCA}"/>
              </a:ext>
            </a:extLst>
          </p:cNvPr>
          <p:cNvSpPr txBox="1"/>
          <p:nvPr/>
        </p:nvSpPr>
        <p:spPr>
          <a:xfrm>
            <a:off x="8724901" y="3882483"/>
            <a:ext cx="546410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  $67K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292806"/>
      </p:ext>
    </p:extLst>
  </p:cSld>
  <p:clrMapOvr>
    <a:masterClrMapping/>
  </p:clrMapOvr>
</p:sld>
</file>

<file path=ppt/theme/theme1.xml><?xml version="1.0" encoding="utf-8"?>
<a:theme xmlns:a="http://schemas.openxmlformats.org/drawingml/2006/main" name="Veteran-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inance.potx" id="{D2B06E67-CB71-4D04-9E30-7707A50615F0}" vid="{0AD25E70-2397-4F9E-BFD8-B942AF2834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7798</TotalTime>
  <Words>1266</Words>
  <Application>Microsoft Office PowerPoint</Application>
  <PresentationFormat>Widescreen</PresentationFormat>
  <Paragraphs>203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Palatino</vt:lpstr>
      <vt:lpstr>Arial</vt:lpstr>
      <vt:lpstr>Calibri</vt:lpstr>
      <vt:lpstr>Impact</vt:lpstr>
      <vt:lpstr>Times New Roman</vt:lpstr>
      <vt:lpstr>Wingdings</vt:lpstr>
      <vt:lpstr>Veteran-Template</vt:lpstr>
      <vt:lpstr>PowerPoint Presentation</vt:lpstr>
      <vt:lpstr>Today’s Presentation </vt:lpstr>
      <vt:lpstr>Professor Aguas</vt:lpstr>
      <vt:lpstr>Relocation, Relocation,  Relocation</vt:lpstr>
      <vt:lpstr>Considering Your Cash Flow </vt:lpstr>
      <vt:lpstr>Think about it…  </vt:lpstr>
      <vt:lpstr>Answer </vt:lpstr>
      <vt:lpstr>PowerPoint Presentation</vt:lpstr>
      <vt:lpstr>PowerPoint Presentation</vt:lpstr>
      <vt:lpstr>Gross vs. Net Income </vt:lpstr>
      <vt:lpstr>Think about it…  </vt:lpstr>
      <vt:lpstr>Answer </vt:lpstr>
      <vt:lpstr>PowerPoint Presentation</vt:lpstr>
      <vt:lpstr>Considering Your Cash Flow</vt:lpstr>
      <vt:lpstr>Think about it… </vt:lpstr>
      <vt:lpstr>Considering Your Cash Flow</vt:lpstr>
      <vt:lpstr>Think about it…</vt:lpstr>
      <vt:lpstr>PowerPoint Presentation</vt:lpstr>
      <vt:lpstr>PowerPoint Presentation</vt:lpstr>
      <vt:lpstr>Considering Your Cash Flow</vt:lpstr>
      <vt:lpstr>Think about it…</vt:lpstr>
      <vt:lpstr>Do you know…</vt:lpstr>
      <vt:lpstr>PowerPoint Presentation</vt:lpstr>
      <vt:lpstr>PowerPoint Presentation</vt:lpstr>
      <vt:lpstr>College Debt Continued…</vt:lpstr>
      <vt:lpstr>PowerPoint Presentation</vt:lpstr>
      <vt:lpstr>Knowledge is power!</vt:lpstr>
      <vt:lpstr>PowerPoint Presentation</vt:lpstr>
      <vt:lpstr>Considering Your Cash Flow</vt:lpstr>
      <vt:lpstr>Think about it…</vt:lpstr>
      <vt:lpstr>PowerPoint Presentation</vt:lpstr>
      <vt:lpstr>PowerPoint Presentation</vt:lpstr>
      <vt:lpstr>Considering Your Cash Flow</vt:lpstr>
      <vt:lpstr>PowerPoint Presentation</vt:lpstr>
      <vt:lpstr>PowerPoint Presentation</vt:lpstr>
      <vt:lpstr>PowerPoint Presentation</vt:lpstr>
      <vt:lpstr>Think about it…</vt:lpstr>
      <vt:lpstr>Consider this…</vt:lpstr>
      <vt:lpstr>PowerPoint Presentation</vt:lpstr>
      <vt:lpstr>Considering Your Cashflow</vt:lpstr>
      <vt:lpstr>What would you do?</vt:lpstr>
      <vt:lpstr>What factors should you consider?</vt:lpstr>
      <vt:lpstr>Final Wisdom…</vt:lpstr>
      <vt:lpstr>Final Wisdom…</vt:lpstr>
      <vt:lpstr>PowerPoint Presentation</vt:lpstr>
      <vt:lpstr>Thank You </vt:lpstr>
    </vt:vector>
  </TitlesOfParts>
  <Company>Northern Arizona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Jay Aguas</dc:creator>
  <cp:lastModifiedBy>Kevin Jay Aguas</cp:lastModifiedBy>
  <cp:revision>228</cp:revision>
  <cp:lastPrinted>2023-03-16T22:42:01Z</cp:lastPrinted>
  <dcterms:created xsi:type="dcterms:W3CDTF">2019-04-02T20:45:52Z</dcterms:created>
  <dcterms:modified xsi:type="dcterms:W3CDTF">2023-03-20T22:31:27Z</dcterms:modified>
</cp:coreProperties>
</file>