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645"/>
  </p:normalViewPr>
  <p:slideViewPr>
    <p:cSldViewPr snapToGrid="0" snapToObjects="1">
      <p:cViewPr varScale="1">
        <p:scale>
          <a:sx n="106" d="100"/>
          <a:sy n="106" d="100"/>
        </p:scale>
        <p:origin x="2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9077C-BAC3-464D-9EF0-2AB89F363762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0F4AC-3C50-784A-B301-6142C2A37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1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18 Counseling</a:t>
            </a:r>
          </a:p>
          <a:p>
            <a:r>
              <a:rPr lang="en-US" dirty="0"/>
              <a:t>21 Student Affairs</a:t>
            </a:r>
          </a:p>
          <a:p>
            <a:r>
              <a:rPr lang="en-US"/>
              <a:t>9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A31C8A-8E20-854C-8144-378E454D50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1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447F7-DD56-D447-A0E2-66F08C994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8AD840-9A24-314C-B91C-C0AAB4DB5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077B9-CA3C-214C-B6CB-DBF09C11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B9DC1-C9CF-B146-9568-3408955D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2DDC4-C25E-1D4E-BAB0-A1B6BA02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5995A-9E53-F540-8A89-F47EB3F61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F28D19-4FAB-0E45-A52D-1A89F2B02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184F0-D2D3-CF4E-A82A-FC20F49A2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A49E2-EDF6-2E4D-9B25-EA498456C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B94AD-7E0D-1440-849A-BD995015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CC9AD3-0581-6A4B-8F8F-ED9D51BEFA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19B37F-189D-4447-9DFA-F1DA47F6A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E5FC1-0771-6147-8D9E-38227C33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A78A1-B3FF-0048-B9C4-2580C331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B63F9-7227-5241-9444-CE51DF4A1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5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5AAAD-FF18-D143-9126-43EC17BBD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41EFE-71BE-314A-BB76-3E8D9AC43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4B4D8-3E6A-584E-B3B3-67C025FE0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9714-0B0F-7941-B9D8-5EC1E563A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C997E-7515-AF42-A21F-C872622EC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8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7C055-CCD2-3441-9D1C-079144F31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41AA0-5615-4E47-A13C-E605F68F7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67E7-46B5-3F4E-8548-29B092F6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75F92-D81C-7045-9BBF-5007EF28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8E856-D5E3-7A4D-BC9E-783904BB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0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1E6A7-65C9-A240-8E01-A6071055C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1C1E5-EB6B-A044-8243-3E0FEB5F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377EF4-3A38-D84F-B461-9BDA5881E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4A3CD-5767-F343-882A-0FA10181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60D8E-0F5E-AF43-B8D8-E5CC8EEE5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30338-BADD-0649-8AEE-61F3068B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1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800B2-4C21-664B-B71C-561D2C1F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388D3F-1D56-D64F-ACBE-A9B1DB6BF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073B9-0949-F544-BA5D-157816DE4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FD5C44-222B-5744-8DCC-F3C8D035F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CBA676-FB3C-0345-841B-31684987A4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9D6429-C95F-EE4E-AB06-F0778627C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8AFC7-38AC-FF47-9927-EF8C28000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503C17-5601-D14C-980E-4CCC62C15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9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5BA45-F469-AB43-B4E1-F6898DA02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398EA-2D2F-D64B-8EB1-8DE03BACC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DC3E34-2CF2-E34C-B218-8B6D50718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D6D91-6BD2-1D4D-B82B-BFE6BABA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3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76826-2041-C342-AC66-7FB5D170B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E3AC0E-ACDB-9C43-B160-2EFF8518E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399FF-E386-B54C-A023-3C335575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8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0CB90-483B-814A-AED8-D36BFBC21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061AA-E2CD-214F-899C-8D75249E9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68353-5E2C-5042-9C2B-7332244DE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3116F-AEF7-F84E-826F-2E34556A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991D2-5284-5849-81E4-EC800E41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09377-0473-6B47-8A96-FD1AF3EA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60296-89C0-1447-A2D7-C5F2F6E85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73D99-08FE-0342-9EF6-F338ABD32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C497F-D516-DD4E-8ECE-8E6679E4A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1A0C70-406D-9F4D-BD6C-66A805461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EAFB2-08E2-7E44-AC68-AFDE2AEB7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A8E25-4D08-C64E-8A84-34B54FFD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8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8B7FD-F1F9-A141-B16B-3959CBFF5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96A18-5D65-5944-ACE2-79A873EA6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0238B-0DD0-E243-913E-AFC5713FEA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1E0B-3BA2-364F-89DB-354FE247CAC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1D199-FB82-8B4A-9744-E93F73A6A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F167B-06D2-4C42-875D-37694750E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91D9-0C42-F949-8425-063A22343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7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9468BC-37CB-424A-A2E5-1F7960F75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076911"/>
              </p:ext>
            </p:extLst>
          </p:nvPr>
        </p:nvGraphicFramePr>
        <p:xfrm>
          <a:off x="-505326" y="0"/>
          <a:ext cx="12192000" cy="834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051">
                  <a:extLst>
                    <a:ext uri="{9D8B030D-6E8A-4147-A177-3AD203B41FA5}">
                      <a16:colId xmlns:a16="http://schemas.microsoft.com/office/drawing/2014/main" val="2213018132"/>
                    </a:ext>
                  </a:extLst>
                </a:gridCol>
                <a:gridCol w="2488828">
                  <a:extLst>
                    <a:ext uri="{9D8B030D-6E8A-4147-A177-3AD203B41FA5}">
                      <a16:colId xmlns:a16="http://schemas.microsoft.com/office/drawing/2014/main" val="3170300756"/>
                    </a:ext>
                  </a:extLst>
                </a:gridCol>
                <a:gridCol w="4210156">
                  <a:extLst>
                    <a:ext uri="{9D8B030D-6E8A-4147-A177-3AD203B41FA5}">
                      <a16:colId xmlns:a16="http://schemas.microsoft.com/office/drawing/2014/main" val="3892326147"/>
                    </a:ext>
                  </a:extLst>
                </a:gridCol>
                <a:gridCol w="4580965">
                  <a:extLst>
                    <a:ext uri="{9D8B030D-6E8A-4147-A177-3AD203B41FA5}">
                      <a16:colId xmlns:a16="http://schemas.microsoft.com/office/drawing/2014/main" val="2113328517"/>
                    </a:ext>
                  </a:extLst>
                </a:gridCol>
              </a:tblGrid>
              <a:tr h="435727">
                <a:tc>
                  <a:txBody>
                    <a:bodyPr/>
                    <a:lstStyle/>
                    <a:p>
                      <a:endParaRPr lang="en-US" dirty="0">
                        <a:latin typeface="Univers 45 Light" panose="020B04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Univers 45 Light" panose="020B0403020202020204" pitchFamily="34" charset="0"/>
                        </a:rPr>
                        <a:t>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Univers 45 Light" panose="020B0403020202020204" pitchFamily="34" charset="0"/>
                        </a:rPr>
                        <a:t>Fall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Univers 45 Light" panose="020B0403020202020204" pitchFamily="34" charset="0"/>
                        </a:rPr>
                        <a:t>Spring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1102"/>
                  </a:ext>
                </a:extLst>
              </a:tr>
              <a:tr h="980645"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Univers 45 Light" panose="020B0403020202020204" pitchFamily="34" charset="0"/>
                        </a:rPr>
                        <a:t>Year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Student Affairs Coursework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EPS565- Student Services in Higher </a:t>
                      </a:r>
                    </a:p>
                    <a:p>
                      <a:pPr lvl="1"/>
                      <a:r>
                        <a:rPr lang="en-US" dirty="0">
                          <a:latin typeface="Univers 45 Light" panose="020B0403020202020204" pitchFamily="34" charset="0"/>
                        </a:rPr>
                        <a:t>Education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Univers 45 Light" panose="020B0403020202020204" pitchFamily="34" charset="0"/>
                        </a:rPr>
                        <a:t>EPS635- Diversity, Equity, and Social Justice (alternating semesters)</a:t>
                      </a:r>
                    </a:p>
                    <a:p>
                      <a:endParaRPr lang="en-US" dirty="0">
                        <a:latin typeface="Univers 45 Light" panose="020B0403020202020204" pitchFamily="34" charset="0"/>
                      </a:endParaRPr>
                    </a:p>
                    <a:p>
                      <a:endParaRPr lang="en-US" dirty="0">
                        <a:latin typeface="Univers 45 Light" panose="020B0403020202020204" pitchFamily="34" charset="0"/>
                      </a:endParaRPr>
                    </a:p>
                    <a:p>
                      <a:endParaRPr lang="en-US" dirty="0">
                        <a:latin typeface="Univers 45 Light" panose="020B04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EPS603- College Student Development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Univers 45 Light" panose="020B0403020202020204" pitchFamily="34" charset="0"/>
                        </a:rPr>
                        <a:t>EPS608- Fieldwork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781428"/>
                  </a:ext>
                </a:extLst>
              </a:tr>
              <a:tr h="7543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Research Coursework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EPS525- Intro to Statistics</a:t>
                      </a:r>
                    </a:p>
                    <a:p>
                      <a:endParaRPr lang="en-US" dirty="0">
                        <a:latin typeface="Univers 45 Light" panose="020B04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EPS617- Counseling Research and Program Evaluation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643093"/>
                  </a:ext>
                </a:extLst>
              </a:tr>
              <a:tr h="8901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Counseling Coursework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Univers 45 Light" panose="020B0403020202020204" pitchFamily="34" charset="0"/>
                        </a:rPr>
                        <a:t>EPS601- Theories of Counseling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Univers 45 Light" panose="020B0403020202020204" pitchFamily="34" charset="0"/>
                        </a:rPr>
                        <a:t>EPS660- Counseling Processes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514205"/>
                  </a:ext>
                </a:extLst>
              </a:tr>
              <a:tr h="1553881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Univers 45 Light" panose="020B0403020202020204" pitchFamily="34" charset="0"/>
                        </a:rPr>
                        <a:t>Year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Student Affairs Coursework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EPS602- The Impact of College on Students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Univers 45 Light" panose="020B0403020202020204" pitchFamily="34" charset="0"/>
                        </a:rPr>
                        <a:t>EPS682- Practicum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Univers 45 Light" panose="020B0403020202020204" pitchFamily="34" charset="0"/>
                        </a:rPr>
                        <a:t>EPS645- Organization </a:t>
                      </a:r>
                      <a:r>
                        <a:rPr lang="en-US">
                          <a:latin typeface="Univers 45 Light" panose="020B0403020202020204" pitchFamily="34" charset="0"/>
                        </a:rPr>
                        <a:t>and Administration </a:t>
                      </a:r>
                      <a:r>
                        <a:rPr lang="en-US" dirty="0">
                          <a:latin typeface="Univers 45 Light" panose="020B0403020202020204" pitchFamily="34" charset="0"/>
                        </a:rPr>
                        <a:t>of Student Affairs (alternating semesters)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Univers 45 Light" panose="020B04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EPS672-Campus Crisis, Ethics, and Legal </a:t>
                      </a:r>
                      <a:r>
                        <a:rPr lang="en-US">
                          <a:latin typeface="Univers 45 Light" panose="020B0403020202020204" pitchFamily="34" charset="0"/>
                        </a:rPr>
                        <a:t>Issues in </a:t>
                      </a:r>
                      <a:r>
                        <a:rPr lang="en-US" dirty="0">
                          <a:latin typeface="Univers 45 Light" panose="020B0403020202020204" pitchFamily="34" charset="0"/>
                        </a:rPr>
                        <a:t>SA</a:t>
                      </a:r>
                    </a:p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EPS650- Theory and Practice of Evaluation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365275"/>
                  </a:ext>
                </a:extLst>
              </a:tr>
              <a:tr h="2244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Univers 45 Light" panose="020B0403020202020204" pitchFamily="34" charset="0"/>
                        </a:rPr>
                        <a:t>Counseling Coursework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Univers 45 Light" panose="020B0403020202020204" pitchFamily="34" charset="0"/>
                        </a:rPr>
                        <a:t>EPS661- Group Processes</a:t>
                      </a:r>
                    </a:p>
                    <a:p>
                      <a:endParaRPr lang="en-US" dirty="0">
                        <a:latin typeface="Univers 45 Light" panose="020B04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Univers 45 Light" panose="020B0403020202020204" pitchFamily="34" charset="0"/>
                        </a:rPr>
                        <a:t>Electives (2)- 6 credits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585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02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Macintosh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Univers 45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 D Squire</dc:creator>
  <cp:lastModifiedBy>Dian D Squire</cp:lastModifiedBy>
  <cp:revision>3</cp:revision>
  <dcterms:created xsi:type="dcterms:W3CDTF">2020-08-12T00:42:50Z</dcterms:created>
  <dcterms:modified xsi:type="dcterms:W3CDTF">2020-12-21T18:11:46Z</dcterms:modified>
</cp:coreProperties>
</file>