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77" r:id="rId2"/>
  </p:sldMasterIdLst>
  <p:notesMasterIdLst>
    <p:notesMasterId r:id="rId25"/>
  </p:notesMasterIdLst>
  <p:handoutMasterIdLst>
    <p:handoutMasterId r:id="rId26"/>
  </p:handoutMasterIdLst>
  <p:sldIdLst>
    <p:sldId id="262" r:id="rId3"/>
    <p:sldId id="263" r:id="rId4"/>
    <p:sldId id="264" r:id="rId5"/>
    <p:sldId id="259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82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64"/>
    <a:srgbClr val="FBCE20"/>
    <a:srgbClr val="003D7C"/>
    <a:srgbClr val="010000"/>
    <a:srgbClr val="619080"/>
    <a:srgbClr val="99CCCC"/>
    <a:srgbClr val="6699CC"/>
    <a:srgbClr val="FFFFCC"/>
    <a:srgbClr val="E66B5B"/>
    <a:srgbClr val="E5B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3" autoAdjust="0"/>
    <p:restoredTop sz="94803" autoAdjust="0"/>
  </p:normalViewPr>
  <p:slideViewPr>
    <p:cSldViewPr snapToGrid="0">
      <p:cViewPr varScale="1">
        <p:scale>
          <a:sx n="139" d="100"/>
          <a:sy n="139" d="100"/>
        </p:scale>
        <p:origin x="1206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64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0" tIns="44755" rIns="89510" bIns="44755" numCol="1" anchor="t" anchorCtr="0" compatLnSpc="1">
            <a:prstTxWarp prst="textNoShape">
              <a:avLst/>
            </a:prstTxWarp>
          </a:bodyPr>
          <a:lstStyle>
            <a:lvl1pPr defTabSz="894378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0" tIns="44755" rIns="89510" bIns="44755" numCol="1" anchor="t" anchorCtr="0" compatLnSpc="1">
            <a:prstTxWarp prst="textNoShape">
              <a:avLst/>
            </a:prstTxWarp>
          </a:bodyPr>
          <a:lstStyle>
            <a:lvl1pPr algn="r" defTabSz="894378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0" tIns="44755" rIns="89510" bIns="44755" numCol="1" anchor="b" anchorCtr="0" compatLnSpc="1">
            <a:prstTxWarp prst="textNoShape">
              <a:avLst/>
            </a:prstTxWarp>
          </a:bodyPr>
          <a:lstStyle>
            <a:lvl1pPr defTabSz="894378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0" tIns="44755" rIns="89510" bIns="44755" numCol="1" anchor="b" anchorCtr="0" compatLnSpc="1">
            <a:prstTxWarp prst="textNoShape">
              <a:avLst/>
            </a:prstTxWarp>
          </a:bodyPr>
          <a:lstStyle>
            <a:lvl1pPr algn="r" defTabSz="894378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E4E61F8C-8B83-46FD-924E-318F610A7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45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5" tIns="46139" rIns="92275" bIns="46139" numCol="1" anchor="t" anchorCtr="0" compatLnSpc="1">
            <a:prstTxWarp prst="textNoShape">
              <a:avLst/>
            </a:prstTxWarp>
          </a:bodyPr>
          <a:lstStyle>
            <a:lvl1pPr defTabSz="924192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5" tIns="46139" rIns="92275" bIns="46139" numCol="1" anchor="t" anchorCtr="0" compatLnSpc="1">
            <a:prstTxWarp prst="textNoShape">
              <a:avLst/>
            </a:prstTxWarp>
          </a:bodyPr>
          <a:lstStyle>
            <a:lvl1pPr algn="r" defTabSz="924192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8013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5" tIns="46139" rIns="92275" bIns="461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5" tIns="46139" rIns="92275" bIns="46139" numCol="1" anchor="b" anchorCtr="0" compatLnSpc="1">
            <a:prstTxWarp prst="textNoShape">
              <a:avLst/>
            </a:prstTxWarp>
          </a:bodyPr>
          <a:lstStyle>
            <a:lvl1pPr defTabSz="924192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75" tIns="46139" rIns="92275" bIns="46139" numCol="1" anchor="b" anchorCtr="0" compatLnSpc="1">
            <a:prstTxWarp prst="textNoShape">
              <a:avLst/>
            </a:prstTxWarp>
          </a:bodyPr>
          <a:lstStyle>
            <a:lvl1pPr algn="r" defTabSz="924192" eaLnBrk="0" hangingPunct="0">
              <a:spcBef>
                <a:spcPct val="0"/>
              </a:spcBef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DB9721C8-080E-4AE7-89F7-915173249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688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Pg 2 of handbook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84225" indent="-3016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080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0688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4875" indent="-2413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320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92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64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3675" indent="-241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A42B3-23D6-415C-A81A-2D8DF5EAA93B}" type="slidenum">
              <a:rPr lang="en-US" altLang="en-US" sz="1300" smtClean="0"/>
              <a:pPr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861493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ChangeArrowheads="1"/>
          </p:cNvSpPr>
          <p:nvPr/>
        </p:nvSpPr>
        <p:spPr bwMode="auto">
          <a:xfrm rot="5400000">
            <a:off x="3861097" y="-3858141"/>
            <a:ext cx="1424763" cy="9141044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768061" y="4563988"/>
            <a:ext cx="1610832" cy="228600"/>
          </a:xfrm>
        </p:spPr>
        <p:txBody>
          <a:bodyPr anchor="ctr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6688" y="3496194"/>
            <a:ext cx="7239000" cy="814530"/>
          </a:xfrm>
        </p:spPr>
        <p:txBody>
          <a:bodyPr anchor="t"/>
          <a:lstStyle>
            <a:lvl1pPr marL="0" indent="0" algn="ctr">
              <a:buFontTx/>
              <a:buNone/>
              <a:defRPr sz="1350" b="0" i="0" spc="75">
                <a:solidFill>
                  <a:srgbClr val="00326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1881963"/>
            <a:ext cx="7239000" cy="1536405"/>
          </a:xfrm>
        </p:spPr>
        <p:txBody>
          <a:bodyPr anchor="ctr"/>
          <a:lstStyle>
            <a:lvl1pPr algn="ctr">
              <a:spcAft>
                <a:spcPts val="0"/>
              </a:spcAft>
              <a:defRPr b="1">
                <a:solidFill>
                  <a:srgbClr val="003264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 rot="5400000">
            <a:off x="4459179" y="458677"/>
            <a:ext cx="228600" cy="914104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494" y="383209"/>
            <a:ext cx="2035968" cy="74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40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863864"/>
            <a:ext cx="9144000" cy="30008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0465"/>
            <a:ext cx="8305800" cy="742950"/>
          </a:xfrm>
        </p:spPr>
        <p:txBody>
          <a:bodyPr anchor="ctr"/>
          <a:lstStyle>
            <a:lvl1pPr>
              <a:defRPr sz="2100" cap="sm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916"/>
            <a:ext cx="8305800" cy="3750796"/>
          </a:xfrm>
        </p:spPr>
        <p:txBody>
          <a:bodyPr/>
          <a:lstStyle>
            <a:lvl1pPr>
              <a:buClr>
                <a:srgbClr val="003264"/>
              </a:buClr>
              <a:buFont typeface="Arial"/>
              <a:buChar char="•"/>
              <a:defRPr baseline="0">
                <a:solidFill>
                  <a:srgbClr val="003D7C"/>
                </a:solidFill>
              </a:defRPr>
            </a:lvl1pPr>
            <a:lvl2pPr>
              <a:defRPr baseline="0"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 baseline="0"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 Hebrew Scholar" charset="-79"/>
                <a:ea typeface="Arial Hebrew Scholar" charset="-79"/>
                <a:cs typeface="Arial Hebrew Scholar" charset="-79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4530E-D695-45C9-AFB6-E411BBE09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6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863864"/>
            <a:ext cx="9144000" cy="30008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1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18917"/>
            <a:ext cx="4081571" cy="3750796"/>
          </a:xfrm>
        </p:spPr>
        <p:txBody>
          <a:bodyPr anchor="t"/>
          <a:lstStyle>
            <a:lvl1pPr>
              <a:buClr>
                <a:srgbClr val="003264"/>
              </a:buClr>
              <a:buFont typeface="Arial"/>
              <a:buChar char="•"/>
              <a:defRPr sz="1575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18917"/>
            <a:ext cx="4114800" cy="3750796"/>
          </a:xfrm>
        </p:spPr>
        <p:txBody>
          <a:bodyPr anchor="t"/>
          <a:lstStyle>
            <a:lvl1pPr>
              <a:buClr>
                <a:srgbClr val="003264"/>
              </a:buClr>
              <a:buFont typeface="Arial"/>
              <a:buChar char="•"/>
              <a:defRPr sz="1575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C9D31-C077-4F1D-9A24-5EC35A00F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867914" y="4914900"/>
            <a:ext cx="2893856" cy="228600"/>
          </a:xfrm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7848"/>
            <a:ext cx="8305800" cy="742950"/>
          </a:xfrm>
        </p:spPr>
        <p:txBody>
          <a:bodyPr/>
          <a:lstStyle>
            <a:lvl1pPr>
              <a:defRPr sz="21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863864"/>
            <a:ext cx="9144000" cy="30008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893" y="1013359"/>
            <a:ext cx="4125260" cy="3756354"/>
          </a:xfrm>
        </p:spPr>
        <p:txBody>
          <a:bodyPr/>
          <a:lstStyle>
            <a:lvl1pPr>
              <a:buFont typeface="Arial"/>
              <a:buChar char="•"/>
              <a:defRPr sz="1500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13358"/>
            <a:ext cx="4114287" cy="1829272"/>
          </a:xfrm>
        </p:spPr>
        <p:txBody>
          <a:bodyPr/>
          <a:lstStyle>
            <a:lvl1pPr>
              <a:buFont typeface="Arial"/>
              <a:buChar char="•"/>
              <a:defRPr sz="1500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01699"/>
            <a:ext cx="4114287" cy="1868014"/>
          </a:xfrm>
        </p:spPr>
        <p:txBody>
          <a:bodyPr/>
          <a:lstStyle>
            <a:lvl1pPr>
              <a:buFont typeface="Arial"/>
              <a:buChar char="•"/>
              <a:defRPr sz="1500"/>
            </a:lvl1pPr>
            <a:lvl2pPr>
              <a:defRPr sz="1425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2BB6-1A9C-452C-B494-FBD8DDFC7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867914" y="4914900"/>
            <a:ext cx="2893856" cy="228600"/>
          </a:xfrm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863864"/>
            <a:ext cx="9144000" cy="30008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2894" y="976441"/>
            <a:ext cx="4076033" cy="1858805"/>
          </a:xfrm>
        </p:spPr>
        <p:txBody>
          <a:bodyPr/>
          <a:lstStyle>
            <a:lvl1pPr>
              <a:defRPr sz="1575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76441"/>
            <a:ext cx="4114287" cy="1858805"/>
          </a:xfrm>
        </p:spPr>
        <p:txBody>
          <a:bodyPr/>
          <a:lstStyle>
            <a:lvl1pPr>
              <a:defRPr sz="1575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2894" y="2953383"/>
            <a:ext cx="4076033" cy="1845863"/>
          </a:xfrm>
        </p:spPr>
        <p:txBody>
          <a:bodyPr/>
          <a:lstStyle>
            <a:lvl1pPr>
              <a:defRPr sz="1575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953383"/>
            <a:ext cx="4114287" cy="1845863"/>
          </a:xfrm>
        </p:spPr>
        <p:txBody>
          <a:bodyPr/>
          <a:lstStyle>
            <a:lvl1pPr>
              <a:defRPr sz="1575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6E62A-80FB-44D8-8A0D-CECAD572A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7848"/>
            <a:ext cx="8305800" cy="742950"/>
          </a:xfrm>
        </p:spPr>
        <p:txBody>
          <a:bodyPr/>
          <a:lstStyle>
            <a:lvl1pPr>
              <a:defRPr sz="21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863864"/>
            <a:ext cx="9144000" cy="30008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able Placeholder 2"/>
          <p:cNvSpPr>
            <a:spLocks noGrp="1"/>
          </p:cNvSpPr>
          <p:nvPr>
            <p:ph type="tbl" idx="1" hasCustomPrompt="1"/>
          </p:nvPr>
        </p:nvSpPr>
        <p:spPr>
          <a:xfrm>
            <a:off x="452894" y="1011533"/>
            <a:ext cx="8309593" cy="375818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/>
              <a:t>Table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180C0-0ACE-425D-849B-9C4339D94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7848"/>
            <a:ext cx="8305800" cy="742950"/>
          </a:xfrm>
        </p:spPr>
        <p:txBody>
          <a:bodyPr/>
          <a:lstStyle>
            <a:lvl1pPr>
              <a:defRPr sz="21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867914" y="4914900"/>
            <a:ext cx="2893856" cy="228600"/>
          </a:xfrm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995" y="3600450"/>
            <a:ext cx="6685089" cy="425054"/>
          </a:xfrm>
        </p:spPr>
        <p:txBody>
          <a:bodyPr anchor="ctr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0996" y="459581"/>
            <a:ext cx="6685089" cy="3086100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0995" y="4025503"/>
            <a:ext cx="6685089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716E3-BCC5-4306-8204-3518F1026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867914" y="4914900"/>
            <a:ext cx="2893856" cy="228600"/>
          </a:xfrm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FE2-5ADA-4697-918D-24B6AA104326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AE50-CBC5-4262-9E6D-667A16A0C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83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FE2-5ADA-4697-918D-24B6AA104326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AE50-CBC5-4262-9E6D-667A16A0C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880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8FE2-5ADA-4697-918D-24B6AA104326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AE50-CBC5-4262-9E6D-667A16A0C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558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ChangeArrowheads="1"/>
          </p:cNvSpPr>
          <p:nvPr/>
        </p:nvSpPr>
        <p:spPr bwMode="auto">
          <a:xfrm rot="5400000">
            <a:off x="2693341" y="-1307158"/>
            <a:ext cx="3760275" cy="9141044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768061" y="4563988"/>
            <a:ext cx="1610832" cy="228600"/>
          </a:xfrm>
        </p:spPr>
        <p:txBody>
          <a:bodyPr anchor="ctr"/>
          <a:lstStyle>
            <a:lvl1pPr algn="ctr">
              <a:defRPr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6688" y="3382486"/>
            <a:ext cx="7239000" cy="814530"/>
          </a:xfrm>
        </p:spPr>
        <p:txBody>
          <a:bodyPr anchor="t"/>
          <a:lstStyle>
            <a:lvl1pPr marL="0" indent="0" algn="ctr">
              <a:buFontTx/>
              <a:buNone/>
              <a:defRPr sz="1350" b="0" i="0" spc="75">
                <a:solidFill>
                  <a:srgbClr val="FFFFCC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1768255"/>
            <a:ext cx="7239000" cy="1536405"/>
          </a:xfrm>
        </p:spPr>
        <p:txBody>
          <a:bodyPr anchor="ctr"/>
          <a:lstStyle>
            <a:lvl1pPr algn="ctr">
              <a:spcAft>
                <a:spcPts val="0"/>
              </a:spcAft>
              <a:defRPr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 rot="5400000">
            <a:off x="4459179" y="458677"/>
            <a:ext cx="228600" cy="914104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 rot="5400000">
            <a:off x="3874769" y="-3878717"/>
            <a:ext cx="1382840" cy="914104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367" y="383209"/>
            <a:ext cx="2034221" cy="74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77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ChangeArrowheads="1"/>
          </p:cNvSpPr>
          <p:nvPr/>
        </p:nvSpPr>
        <p:spPr bwMode="auto">
          <a:xfrm rot="5400000">
            <a:off x="3906566" y="-93933"/>
            <a:ext cx="1333824" cy="9141044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494978"/>
            <a:ext cx="7239000" cy="1936558"/>
          </a:xfrm>
        </p:spPr>
        <p:txBody>
          <a:bodyPr anchor="b"/>
          <a:lstStyle>
            <a:lvl1pPr algn="ctr">
              <a:spcAft>
                <a:spcPts val="0"/>
              </a:spcAft>
              <a:defRPr b="1">
                <a:solidFill>
                  <a:srgbClr val="003264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6688" y="2521616"/>
            <a:ext cx="7239000" cy="1028700"/>
          </a:xfrm>
        </p:spPr>
        <p:txBody>
          <a:bodyPr anchor="t"/>
          <a:lstStyle>
            <a:lvl1pPr marL="0" indent="0" algn="ctr">
              <a:buFontTx/>
              <a:buNone/>
              <a:defRPr sz="1350" b="0" i="0" spc="75">
                <a:solidFill>
                  <a:srgbClr val="00326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4800600"/>
            <a:ext cx="1905000" cy="228600"/>
          </a:xfrm>
        </p:spPr>
        <p:txBody>
          <a:bodyPr anchor="ctr"/>
          <a:lstStyle>
            <a:lvl1pPr algn="r">
              <a:defRPr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 rot="5400000">
            <a:off x="4530474" y="-800840"/>
            <a:ext cx="86010" cy="914104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494" y="4052317"/>
            <a:ext cx="2035968" cy="74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3735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 userDrawn="1"/>
        </p:nvSpPr>
        <p:spPr bwMode="auto">
          <a:xfrm rot="5400000">
            <a:off x="4459179" y="458677"/>
            <a:ext cx="228600" cy="9141046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 rot="5400000">
            <a:off x="3874769" y="-3878717"/>
            <a:ext cx="1382840" cy="914104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768061" y="4563988"/>
            <a:ext cx="1610832" cy="228600"/>
          </a:xfrm>
        </p:spPr>
        <p:txBody>
          <a:bodyPr anchor="ctr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6688" y="3496194"/>
            <a:ext cx="7239000" cy="814530"/>
          </a:xfrm>
        </p:spPr>
        <p:txBody>
          <a:bodyPr anchor="t"/>
          <a:lstStyle>
            <a:lvl1pPr marL="0" indent="0" algn="ctr">
              <a:buFontTx/>
              <a:buNone/>
              <a:defRPr sz="1350" b="0" i="0" spc="75">
                <a:solidFill>
                  <a:srgbClr val="00326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1881963"/>
            <a:ext cx="7239000" cy="1536405"/>
          </a:xfrm>
        </p:spPr>
        <p:txBody>
          <a:bodyPr anchor="ctr"/>
          <a:lstStyle>
            <a:lvl1pPr algn="ctr">
              <a:spcAft>
                <a:spcPts val="0"/>
              </a:spcAft>
              <a:defRPr b="1">
                <a:solidFill>
                  <a:srgbClr val="003264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367" y="383209"/>
            <a:ext cx="2034221" cy="74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515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ChangeArrowheads="1"/>
          </p:cNvSpPr>
          <p:nvPr/>
        </p:nvSpPr>
        <p:spPr bwMode="auto">
          <a:xfrm rot="5400000">
            <a:off x="2001728" y="-1998771"/>
            <a:ext cx="5143500" cy="9141044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494978"/>
            <a:ext cx="7239000" cy="2114550"/>
          </a:xfrm>
        </p:spPr>
        <p:txBody>
          <a:bodyPr anchor="b"/>
          <a:lstStyle>
            <a:lvl1pPr algn="ctr">
              <a:spcAft>
                <a:spcPts val="0"/>
              </a:spcAft>
              <a:defRPr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6688" y="2780977"/>
            <a:ext cx="7239000" cy="1028700"/>
          </a:xfrm>
        </p:spPr>
        <p:txBody>
          <a:bodyPr anchor="t"/>
          <a:lstStyle>
            <a:lvl1pPr marL="0" indent="0" algn="ctr">
              <a:buFontTx/>
              <a:buNone/>
              <a:defRPr sz="1350" b="0" i="0" spc="75">
                <a:solidFill>
                  <a:srgbClr val="FFFFCC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 rot="5400000">
            <a:off x="3874770" y="-118443"/>
            <a:ext cx="1382840" cy="914104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4800600"/>
            <a:ext cx="1905000" cy="228600"/>
          </a:xfrm>
        </p:spPr>
        <p:txBody>
          <a:bodyPr anchor="ctr"/>
          <a:lstStyle>
            <a:lvl1pPr algn="r">
              <a:defRPr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367" y="4106801"/>
            <a:ext cx="2034221" cy="74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189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 rot="5400000">
            <a:off x="3874770" y="-118443"/>
            <a:ext cx="1382840" cy="914104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4800600"/>
            <a:ext cx="1905000" cy="228600"/>
          </a:xfrm>
        </p:spPr>
        <p:txBody>
          <a:bodyPr anchor="ctr"/>
          <a:lstStyle>
            <a:lvl1pPr algn="r">
              <a:defRPr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494978"/>
            <a:ext cx="7239000" cy="1936558"/>
          </a:xfrm>
        </p:spPr>
        <p:txBody>
          <a:bodyPr anchor="b"/>
          <a:lstStyle>
            <a:lvl1pPr algn="ctr">
              <a:spcAft>
                <a:spcPts val="0"/>
              </a:spcAft>
              <a:defRPr b="1">
                <a:solidFill>
                  <a:srgbClr val="003264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6688" y="2521616"/>
            <a:ext cx="7239000" cy="1028700"/>
          </a:xfrm>
        </p:spPr>
        <p:txBody>
          <a:bodyPr anchor="t"/>
          <a:lstStyle>
            <a:lvl1pPr marL="0" indent="0" algn="ctr">
              <a:buFontTx/>
              <a:buNone/>
              <a:defRPr sz="1350" b="0" i="0" spc="75">
                <a:solidFill>
                  <a:srgbClr val="00326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 rot="5400000">
            <a:off x="4530474" y="-800840"/>
            <a:ext cx="86010" cy="9141046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367" y="4145689"/>
            <a:ext cx="2034221" cy="74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517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 rot="5400000">
            <a:off x="2001728" y="-1998771"/>
            <a:ext cx="5143500" cy="91410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1441092"/>
            <a:ext cx="7239000" cy="1536405"/>
          </a:xfrm>
        </p:spPr>
        <p:txBody>
          <a:bodyPr anchor="ctr"/>
          <a:lstStyle>
            <a:lvl1pPr algn="ctr">
              <a:spcAft>
                <a:spcPts val="0"/>
              </a:spcAft>
              <a:defRPr sz="1575" b="1">
                <a:solidFill>
                  <a:srgbClr val="003264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 rot="5400000">
            <a:off x="4165454" y="164955"/>
            <a:ext cx="816050" cy="914104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466" y="4528747"/>
            <a:ext cx="4141320" cy="34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3887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ChangeArrowheads="1"/>
          </p:cNvSpPr>
          <p:nvPr userDrawn="1"/>
        </p:nvSpPr>
        <p:spPr bwMode="auto">
          <a:xfrm rot="5400000">
            <a:off x="2001728" y="-1998772"/>
            <a:ext cx="5143500" cy="9141044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1441092"/>
            <a:ext cx="7239000" cy="1536405"/>
          </a:xfrm>
        </p:spPr>
        <p:txBody>
          <a:bodyPr anchor="ctr"/>
          <a:lstStyle>
            <a:lvl1pPr algn="ctr">
              <a:spcAft>
                <a:spcPts val="0"/>
              </a:spcAft>
              <a:defRPr sz="1575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303" y="4528747"/>
            <a:ext cx="4141646" cy="34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579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ChangeArrowheads="1"/>
          </p:cNvSpPr>
          <p:nvPr userDrawn="1"/>
        </p:nvSpPr>
        <p:spPr bwMode="auto">
          <a:xfrm rot="5400000">
            <a:off x="2001728" y="-1998771"/>
            <a:ext cx="5143500" cy="91410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>
              <a:solidFill>
                <a:schemeClr val="bg1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1" y="0"/>
            <a:ext cx="9144000" cy="4327447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Rectangle 13"/>
          <p:cNvSpPr>
            <a:spLocks noChangeArrowheads="1"/>
          </p:cNvSpPr>
          <p:nvPr userDrawn="1"/>
        </p:nvSpPr>
        <p:spPr bwMode="auto">
          <a:xfrm rot="5400000">
            <a:off x="4165454" y="164955"/>
            <a:ext cx="816050" cy="914104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466" y="4528747"/>
            <a:ext cx="4141320" cy="34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6744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863864"/>
            <a:ext cx="9144000" cy="30008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6569" y="110465"/>
            <a:ext cx="8315201" cy="742950"/>
          </a:xfrm>
        </p:spPr>
        <p:txBody>
          <a:bodyPr anchor="ctr"/>
          <a:lstStyle>
            <a:lvl1pPr>
              <a:defRPr sz="2100" cap="small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568" y="1018916"/>
            <a:ext cx="8315202" cy="3750796"/>
          </a:xfrm>
        </p:spPr>
        <p:txBody>
          <a:bodyPr/>
          <a:lstStyle>
            <a:lvl1pPr>
              <a:buClr>
                <a:srgbClr val="003264"/>
              </a:buClr>
              <a:buFont typeface="Arial"/>
              <a:buChar char="•"/>
              <a:defRPr baseline="0">
                <a:solidFill>
                  <a:srgbClr val="003D7C"/>
                </a:solidFill>
              </a:defRPr>
            </a:lvl1pPr>
            <a:lvl2pPr>
              <a:defRPr baseline="0"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 baseline="0"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766512" y="4914900"/>
            <a:ext cx="1995258" cy="228600"/>
          </a:xfrm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6568" y="4914900"/>
            <a:ext cx="4927869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5492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863864"/>
            <a:ext cx="9144000" cy="30008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0465"/>
            <a:ext cx="8305800" cy="742950"/>
          </a:xfrm>
        </p:spPr>
        <p:txBody>
          <a:bodyPr anchor="ctr"/>
          <a:lstStyle>
            <a:lvl1pPr>
              <a:defRPr sz="2100" cap="small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8916"/>
            <a:ext cx="8305800" cy="3750796"/>
          </a:xfrm>
        </p:spPr>
        <p:txBody>
          <a:bodyPr/>
          <a:lstStyle>
            <a:lvl1pPr>
              <a:buClr>
                <a:srgbClr val="003264"/>
              </a:buClr>
              <a:buFont typeface="Arial"/>
              <a:buChar char="•"/>
              <a:defRPr baseline="0">
                <a:solidFill>
                  <a:srgbClr val="003D7C"/>
                </a:solidFill>
              </a:defRPr>
            </a:lvl1pPr>
            <a:lvl2pPr>
              <a:defRPr baseline="0"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 baseline="0"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Arial Hebrew Scholar" charset="-79"/>
                <a:ea typeface="Arial Hebrew Scholar" charset="-79"/>
                <a:cs typeface="Arial Hebrew Scholar" charset="-79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4530E-D695-45C9-AFB6-E411BBE09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38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863864"/>
            <a:ext cx="9144000" cy="30008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1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18917"/>
            <a:ext cx="4081571" cy="3750796"/>
          </a:xfrm>
        </p:spPr>
        <p:txBody>
          <a:bodyPr anchor="t"/>
          <a:lstStyle>
            <a:lvl1pPr>
              <a:buClr>
                <a:srgbClr val="003264"/>
              </a:buClr>
              <a:buFont typeface="Arial"/>
              <a:buChar char="•"/>
              <a:defRPr sz="1575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18917"/>
            <a:ext cx="4114800" cy="3750796"/>
          </a:xfrm>
        </p:spPr>
        <p:txBody>
          <a:bodyPr anchor="t"/>
          <a:lstStyle>
            <a:lvl1pPr>
              <a:buClr>
                <a:srgbClr val="003264"/>
              </a:buClr>
              <a:buFont typeface="Arial"/>
              <a:buChar char="•"/>
              <a:defRPr sz="1575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C9D31-C077-4F1D-9A24-5EC35A00F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867914" y="4914900"/>
            <a:ext cx="2893856" cy="228600"/>
          </a:xfrm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1595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7848"/>
            <a:ext cx="8305800" cy="742950"/>
          </a:xfrm>
        </p:spPr>
        <p:txBody>
          <a:bodyPr/>
          <a:lstStyle>
            <a:lvl1pPr>
              <a:defRPr sz="21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863864"/>
            <a:ext cx="9144000" cy="30008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893" y="1013359"/>
            <a:ext cx="4125260" cy="3756354"/>
          </a:xfrm>
        </p:spPr>
        <p:txBody>
          <a:bodyPr/>
          <a:lstStyle>
            <a:lvl1pPr>
              <a:buFont typeface="Arial"/>
              <a:buChar char="•"/>
              <a:defRPr sz="1500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13358"/>
            <a:ext cx="4114287" cy="1829272"/>
          </a:xfrm>
        </p:spPr>
        <p:txBody>
          <a:bodyPr/>
          <a:lstStyle>
            <a:lvl1pPr>
              <a:buFont typeface="Arial"/>
              <a:buChar char="•"/>
              <a:defRPr sz="1500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01699"/>
            <a:ext cx="4114287" cy="1868014"/>
          </a:xfrm>
        </p:spPr>
        <p:txBody>
          <a:bodyPr/>
          <a:lstStyle>
            <a:lvl1pPr>
              <a:buFont typeface="Arial"/>
              <a:buChar char="•"/>
              <a:defRPr sz="1500"/>
            </a:lvl1pPr>
            <a:lvl2pPr>
              <a:defRPr sz="1425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2BB6-1A9C-452C-B494-FBD8DDFC7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867914" y="4914900"/>
            <a:ext cx="2893856" cy="228600"/>
          </a:xfrm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2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"/>
          <p:cNvSpPr>
            <a:spLocks noChangeArrowheads="1"/>
          </p:cNvSpPr>
          <p:nvPr userDrawn="1"/>
        </p:nvSpPr>
        <p:spPr bwMode="auto">
          <a:xfrm rot="5400000">
            <a:off x="2001728" y="-1998771"/>
            <a:ext cx="5143500" cy="9141044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768061" y="4309315"/>
            <a:ext cx="1610832" cy="228600"/>
          </a:xfrm>
        </p:spPr>
        <p:txBody>
          <a:bodyPr anchor="ctr"/>
          <a:lstStyle>
            <a:lvl1pPr algn="ctr">
              <a:defRPr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6688" y="3346399"/>
            <a:ext cx="7239000" cy="814530"/>
          </a:xfrm>
        </p:spPr>
        <p:txBody>
          <a:bodyPr anchor="t"/>
          <a:lstStyle>
            <a:lvl1pPr marL="0" indent="0" algn="ctr">
              <a:buFontTx/>
              <a:buNone/>
              <a:defRPr sz="1350" b="0" i="0" spc="75">
                <a:solidFill>
                  <a:srgbClr val="FFFFCC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1732168"/>
            <a:ext cx="7239000" cy="1536405"/>
          </a:xfrm>
        </p:spPr>
        <p:txBody>
          <a:bodyPr anchor="ctr"/>
          <a:lstStyle>
            <a:lvl1pPr algn="ctr">
              <a:spcAft>
                <a:spcPts val="0"/>
              </a:spcAft>
              <a:defRPr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494" y="491943"/>
            <a:ext cx="2035968" cy="74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713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863864"/>
            <a:ext cx="9144000" cy="30008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2894" y="976441"/>
            <a:ext cx="4076033" cy="1858805"/>
          </a:xfrm>
        </p:spPr>
        <p:txBody>
          <a:bodyPr/>
          <a:lstStyle>
            <a:lvl1pPr>
              <a:defRPr sz="1575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76441"/>
            <a:ext cx="4114287" cy="1858805"/>
          </a:xfrm>
        </p:spPr>
        <p:txBody>
          <a:bodyPr/>
          <a:lstStyle>
            <a:lvl1pPr>
              <a:defRPr sz="1575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2894" y="2953383"/>
            <a:ext cx="4076033" cy="1845863"/>
          </a:xfrm>
        </p:spPr>
        <p:txBody>
          <a:bodyPr/>
          <a:lstStyle>
            <a:lvl1pPr>
              <a:defRPr sz="1575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953383"/>
            <a:ext cx="4114287" cy="1845863"/>
          </a:xfrm>
        </p:spPr>
        <p:txBody>
          <a:bodyPr/>
          <a:lstStyle>
            <a:lvl1pPr>
              <a:defRPr sz="1575"/>
            </a:lvl1pPr>
            <a:lvl2pPr>
              <a:defRPr sz="1350">
                <a:solidFill>
                  <a:srgbClr val="0070C0"/>
                </a:solidFill>
              </a:defRPr>
            </a:lvl2pPr>
            <a:lvl3pPr>
              <a:defRPr sz="1350">
                <a:solidFill>
                  <a:srgbClr val="0070C0"/>
                </a:solidFill>
              </a:defRPr>
            </a:lvl3pPr>
            <a:lvl4pPr>
              <a:defRPr sz="1200">
                <a:solidFill>
                  <a:srgbClr val="0070C0"/>
                </a:solidFill>
              </a:defRPr>
            </a:lvl4pPr>
            <a:lvl5pPr>
              <a:defRPr sz="1050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6E62A-80FB-44D8-8A0D-CECAD572A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7848"/>
            <a:ext cx="8305800" cy="742950"/>
          </a:xfrm>
        </p:spPr>
        <p:txBody>
          <a:bodyPr/>
          <a:lstStyle>
            <a:lvl1pPr>
              <a:defRPr sz="21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65435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863864"/>
            <a:ext cx="9144000" cy="30008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able Placeholder 2"/>
          <p:cNvSpPr>
            <a:spLocks noGrp="1"/>
          </p:cNvSpPr>
          <p:nvPr>
            <p:ph type="tbl" idx="1" hasCustomPrompt="1"/>
          </p:nvPr>
        </p:nvSpPr>
        <p:spPr>
          <a:xfrm>
            <a:off x="452894" y="1011533"/>
            <a:ext cx="8309593" cy="375818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en-US" noProof="0" dirty="0"/>
              <a:t>Table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180C0-0ACE-425D-849B-9C4339D94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7848"/>
            <a:ext cx="8305800" cy="742950"/>
          </a:xfrm>
        </p:spPr>
        <p:txBody>
          <a:bodyPr/>
          <a:lstStyle>
            <a:lvl1pPr>
              <a:defRPr sz="21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867914" y="4914900"/>
            <a:ext cx="2893856" cy="228600"/>
          </a:xfrm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2800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995" y="3600450"/>
            <a:ext cx="6685089" cy="425054"/>
          </a:xfrm>
        </p:spPr>
        <p:txBody>
          <a:bodyPr anchor="ctr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0996" y="459581"/>
            <a:ext cx="6685089" cy="3086100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0995" y="4025503"/>
            <a:ext cx="6685089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716E3-BCC5-4306-8204-3518F1026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867914" y="4914900"/>
            <a:ext cx="2893856" cy="228600"/>
          </a:xfrm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5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 rot="5400000">
            <a:off x="2001728" y="-1998771"/>
            <a:ext cx="5143500" cy="91410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 rot="5400000">
            <a:off x="4165453" y="164953"/>
            <a:ext cx="816051" cy="9141044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1441092"/>
            <a:ext cx="7239000" cy="1536405"/>
          </a:xfrm>
        </p:spPr>
        <p:txBody>
          <a:bodyPr anchor="ctr"/>
          <a:lstStyle>
            <a:lvl1pPr algn="ctr">
              <a:spcAft>
                <a:spcPts val="0"/>
              </a:spcAft>
              <a:defRPr sz="1575" b="1">
                <a:solidFill>
                  <a:srgbClr val="003264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303" y="4528747"/>
            <a:ext cx="4141646" cy="3496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 rot="5400000">
            <a:off x="2001728" y="-1998771"/>
            <a:ext cx="5143500" cy="91410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1441092"/>
            <a:ext cx="7239000" cy="1536405"/>
          </a:xfrm>
        </p:spPr>
        <p:txBody>
          <a:bodyPr anchor="ctr"/>
          <a:lstStyle>
            <a:lvl1pPr algn="ctr">
              <a:spcAft>
                <a:spcPts val="0"/>
              </a:spcAft>
              <a:defRPr sz="1575" b="1">
                <a:solidFill>
                  <a:srgbClr val="003264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 rot="5400000">
            <a:off x="4165454" y="164955"/>
            <a:ext cx="816050" cy="914104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466" y="4528747"/>
            <a:ext cx="4141320" cy="34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17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ChangeArrowheads="1"/>
          </p:cNvSpPr>
          <p:nvPr userDrawn="1"/>
        </p:nvSpPr>
        <p:spPr bwMode="auto">
          <a:xfrm rot="5400000">
            <a:off x="2001728" y="-1998772"/>
            <a:ext cx="5143500" cy="9141044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1441092"/>
            <a:ext cx="7239000" cy="1536405"/>
          </a:xfrm>
        </p:spPr>
        <p:txBody>
          <a:bodyPr anchor="ctr"/>
          <a:lstStyle>
            <a:lvl1pPr algn="ctr">
              <a:spcAft>
                <a:spcPts val="0"/>
              </a:spcAft>
              <a:defRPr sz="1575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303" y="4528747"/>
            <a:ext cx="4141646" cy="34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ChangeArrowheads="1"/>
          </p:cNvSpPr>
          <p:nvPr userDrawn="1"/>
        </p:nvSpPr>
        <p:spPr bwMode="auto">
          <a:xfrm rot="5400000">
            <a:off x="2001728" y="-1998772"/>
            <a:ext cx="5143500" cy="9141044"/>
          </a:xfrm>
          <a:prstGeom prst="rect">
            <a:avLst/>
          </a:prstGeom>
          <a:solidFill>
            <a:srgbClr val="FBCE2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46688" y="1441092"/>
            <a:ext cx="7239000" cy="1536405"/>
          </a:xfrm>
        </p:spPr>
        <p:txBody>
          <a:bodyPr anchor="ctr"/>
          <a:lstStyle>
            <a:lvl1pPr algn="ctr">
              <a:spcAft>
                <a:spcPts val="0"/>
              </a:spcAft>
              <a:defRPr sz="1575" b="1">
                <a:solidFill>
                  <a:srgbClr val="003264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466" y="4528747"/>
            <a:ext cx="4141320" cy="34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91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 rot="5400000">
            <a:off x="2001728" y="-1998771"/>
            <a:ext cx="5143500" cy="91410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>
              <a:solidFill>
                <a:schemeClr val="bg1"/>
              </a:solidFill>
            </a:endParaRPr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 rot="5400000">
            <a:off x="4165453" y="164953"/>
            <a:ext cx="816051" cy="9141044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1" y="0"/>
            <a:ext cx="9144000" cy="4327447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303" y="4528747"/>
            <a:ext cx="4141646" cy="34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863864"/>
            <a:ext cx="9144000" cy="30008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6569" y="110465"/>
            <a:ext cx="8315201" cy="742950"/>
          </a:xfrm>
        </p:spPr>
        <p:txBody>
          <a:bodyPr anchor="ctr"/>
          <a:lstStyle>
            <a:lvl1pPr>
              <a:defRPr sz="2100" cap="sm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568" y="1018916"/>
            <a:ext cx="8315202" cy="3750796"/>
          </a:xfrm>
        </p:spPr>
        <p:txBody>
          <a:bodyPr/>
          <a:lstStyle>
            <a:lvl1pPr>
              <a:buClr>
                <a:srgbClr val="003264"/>
              </a:buClr>
              <a:buFont typeface="Arial"/>
              <a:buChar char="•"/>
              <a:defRPr baseline="0">
                <a:solidFill>
                  <a:srgbClr val="003D7C"/>
                </a:solidFill>
              </a:defRPr>
            </a:lvl1pPr>
            <a:lvl2pPr>
              <a:defRPr baseline="0"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 baseline="0"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766512" y="4914900"/>
            <a:ext cx="1995258" cy="228600"/>
          </a:xfrm>
          <a:ln/>
        </p:spPr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6568" y="4914900"/>
            <a:ext cx="4927869" cy="2286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 userDrawn="1"/>
        </p:nvSpPr>
        <p:spPr bwMode="auto">
          <a:xfrm rot="5400000">
            <a:off x="4373454" y="372952"/>
            <a:ext cx="400050" cy="9141046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11" name="Rectangle 13"/>
          <p:cNvSpPr>
            <a:spLocks noChangeArrowheads="1"/>
          </p:cNvSpPr>
          <p:nvPr userDrawn="1"/>
        </p:nvSpPr>
        <p:spPr bwMode="auto">
          <a:xfrm rot="5400000">
            <a:off x="4146772" y="-4143816"/>
            <a:ext cx="853413" cy="9141044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0463"/>
            <a:ext cx="83058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26301"/>
            <a:ext cx="8305800" cy="3717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48222" y="4914900"/>
            <a:ext cx="291354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600" b="1" i="0" u="none" kern="1500" cap="all" spc="1125">
                <a:solidFill>
                  <a:srgbClr val="00326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2380" y="49149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600" b="1" i="0" u="none" kern="1500" cap="all" spc="1125">
                <a:solidFill>
                  <a:srgbClr val="00326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5447" y="49149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675" b="1" i="0" u="none" cap="all">
                <a:solidFill>
                  <a:srgbClr val="003264"/>
                </a:solidFill>
                <a:latin typeface="Rial"/>
                <a:cs typeface="Rial"/>
              </a:defRPr>
            </a:lvl1pPr>
          </a:lstStyle>
          <a:p>
            <a:pPr>
              <a:defRPr/>
            </a:pPr>
            <a:fld id="{1BD493C5-18C0-4657-ABB8-57661F65AE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4106" name="Straight Connector 11"/>
          <p:cNvCxnSpPr>
            <a:cxnSpLocks noChangeShapeType="1"/>
          </p:cNvCxnSpPr>
          <p:nvPr/>
        </p:nvCxnSpPr>
        <p:spPr bwMode="auto">
          <a:xfrm>
            <a:off x="1074058" y="853413"/>
            <a:ext cx="7765143" cy="119328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cxnSp>
        <p:nvCxnSpPr>
          <p:cNvPr id="4107" name="Straight Connector 20"/>
          <p:cNvCxnSpPr>
            <a:cxnSpLocks noChangeShapeType="1"/>
          </p:cNvCxnSpPr>
          <p:nvPr/>
        </p:nvCxnSpPr>
        <p:spPr bwMode="auto">
          <a:xfrm rot="5400000" flipH="1" flipV="1">
            <a:off x="8580637" y="542727"/>
            <a:ext cx="58341" cy="1587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68" r:id="rId2"/>
    <p:sldLayoutId id="2147483796" r:id="rId3"/>
    <p:sldLayoutId id="2147483745" r:id="rId4"/>
    <p:sldLayoutId id="2147483774" r:id="rId5"/>
    <p:sldLayoutId id="2147483771" r:id="rId6"/>
    <p:sldLayoutId id="2147483798" r:id="rId7"/>
    <p:sldLayoutId id="2147483770" r:id="rId8"/>
    <p:sldLayoutId id="2147483740" r:id="rId9"/>
    <p:sldLayoutId id="2147483763" r:id="rId10"/>
    <p:sldLayoutId id="2147483742" r:id="rId11"/>
    <p:sldLayoutId id="2147483752" r:id="rId12"/>
    <p:sldLayoutId id="2147483750" r:id="rId13"/>
    <p:sldLayoutId id="2147483751" r:id="rId14"/>
    <p:sldLayoutId id="2147483747" r:id="rId15"/>
    <p:sldLayoutId id="2147483801" r:id="rId16"/>
    <p:sldLayoutId id="2147483802" r:id="rId17"/>
    <p:sldLayoutId id="2147483803" r:id="rId18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100" b="1" cap="all">
          <a:solidFill>
            <a:schemeClr val="bg1"/>
          </a:solidFill>
          <a:latin typeface="Arial"/>
          <a:ea typeface="+mj-ea"/>
          <a:cs typeface="Arial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Arial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Arial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Arial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rgbClr val="003264"/>
        </a:buClr>
        <a:buChar char="•"/>
        <a:defRPr sz="1575">
          <a:solidFill>
            <a:srgbClr val="003264"/>
          </a:solidFill>
          <a:latin typeface="Arial"/>
          <a:ea typeface="+mn-ea"/>
          <a:cs typeface="Arial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350" b="1">
          <a:solidFill>
            <a:srgbClr val="003264"/>
          </a:solidFill>
          <a:latin typeface="Arial"/>
          <a:cs typeface="Arial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350" i="0">
          <a:solidFill>
            <a:srgbClr val="003264"/>
          </a:solidFill>
          <a:latin typeface="Arial"/>
          <a:cs typeface="Arial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3264"/>
          </a:solidFill>
          <a:latin typeface="Arial"/>
          <a:cs typeface="Arial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050">
          <a:solidFill>
            <a:srgbClr val="003264"/>
          </a:solidFill>
          <a:latin typeface="Arial"/>
          <a:cs typeface="Arial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003D7C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003D7C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003D7C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003D7C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3"/>
          <p:cNvSpPr>
            <a:spLocks noChangeArrowheads="1"/>
          </p:cNvSpPr>
          <p:nvPr userDrawn="1"/>
        </p:nvSpPr>
        <p:spPr bwMode="auto">
          <a:xfrm rot="5400000">
            <a:off x="4370497" y="372953"/>
            <a:ext cx="400050" cy="9141044"/>
          </a:xfrm>
          <a:prstGeom prst="rect">
            <a:avLst/>
          </a:prstGeom>
          <a:solidFill>
            <a:srgbClr val="0032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11" name="Rectangle 13"/>
          <p:cNvSpPr>
            <a:spLocks noChangeArrowheads="1"/>
          </p:cNvSpPr>
          <p:nvPr userDrawn="1"/>
        </p:nvSpPr>
        <p:spPr bwMode="auto">
          <a:xfrm rot="5400000">
            <a:off x="4146772" y="-4143816"/>
            <a:ext cx="853413" cy="9141044"/>
          </a:xfrm>
          <a:prstGeom prst="rect">
            <a:avLst/>
          </a:prstGeom>
          <a:solidFill>
            <a:srgbClr val="FBCE2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0463"/>
            <a:ext cx="83058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26301"/>
            <a:ext cx="8305800" cy="3717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48222" y="4914900"/>
            <a:ext cx="291354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600" b="1" i="0" u="none" kern="1500" cap="all" spc="1125">
                <a:solidFill>
                  <a:schemeClr val="bg1"/>
                </a:solidFill>
                <a:latin typeface="Rial"/>
                <a:cs typeface="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2380" y="49149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600" b="1" i="0" u="none" kern="1500" cap="all" spc="1125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5447" y="49149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675" b="1" i="0" u="none" cap="all">
                <a:solidFill>
                  <a:schemeClr val="bg1"/>
                </a:solidFill>
                <a:latin typeface="Rial"/>
                <a:cs typeface="Rial"/>
              </a:defRPr>
            </a:lvl1pPr>
          </a:lstStyle>
          <a:p>
            <a:pPr>
              <a:defRPr/>
            </a:pPr>
            <a:fld id="{1BD493C5-18C0-4657-ABB8-57661F65AE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4106" name="Straight Connector 11"/>
          <p:cNvCxnSpPr>
            <a:cxnSpLocks noChangeShapeType="1"/>
          </p:cNvCxnSpPr>
          <p:nvPr/>
        </p:nvCxnSpPr>
        <p:spPr bwMode="auto">
          <a:xfrm>
            <a:off x="1074058" y="853413"/>
            <a:ext cx="7765143" cy="119328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cxnSp>
        <p:nvCxnSpPr>
          <p:cNvPr id="4107" name="Straight Connector 20"/>
          <p:cNvCxnSpPr>
            <a:cxnSpLocks noChangeShapeType="1"/>
          </p:cNvCxnSpPr>
          <p:nvPr/>
        </p:nvCxnSpPr>
        <p:spPr bwMode="auto">
          <a:xfrm rot="5400000" flipH="1" flipV="1">
            <a:off x="8580637" y="542727"/>
            <a:ext cx="58341" cy="1587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5573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9" r:id="rId2"/>
    <p:sldLayoutId id="2147483782" r:id="rId3"/>
    <p:sldLayoutId id="2147483797" r:id="rId4"/>
    <p:sldLayoutId id="2147483784" r:id="rId5"/>
    <p:sldLayoutId id="2147483785" r:id="rId6"/>
    <p:sldLayoutId id="2147483799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100" b="1" cap="all">
          <a:solidFill>
            <a:schemeClr val="tx1"/>
          </a:solidFill>
          <a:latin typeface="Arial"/>
          <a:ea typeface="+mj-ea"/>
          <a:cs typeface="Arial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Calibri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Arial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Arial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Arial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003D7C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rgbClr val="003264"/>
        </a:buClr>
        <a:buChar char="•"/>
        <a:defRPr sz="1575">
          <a:solidFill>
            <a:srgbClr val="003264"/>
          </a:solidFill>
          <a:latin typeface="Arial"/>
          <a:ea typeface="+mn-ea"/>
          <a:cs typeface="Arial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350" b="1">
          <a:solidFill>
            <a:srgbClr val="003264"/>
          </a:solidFill>
          <a:latin typeface="Arial"/>
          <a:cs typeface="Arial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350" i="0">
          <a:solidFill>
            <a:srgbClr val="003264"/>
          </a:solidFill>
          <a:latin typeface="Arial"/>
          <a:cs typeface="Arial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rgbClr val="003264"/>
          </a:solidFill>
          <a:latin typeface="Arial"/>
          <a:cs typeface="Arial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050">
          <a:solidFill>
            <a:srgbClr val="003264"/>
          </a:solidFill>
          <a:latin typeface="Arial"/>
          <a:cs typeface="Arial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003D7C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003D7C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003D7C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rgbClr val="003D7C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nau.edu/ed-psych/school-psychology-educational-specialist/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nau.edu/ed-psych/ma-clinical-mental-health-counseling/" TargetMode="Externa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au.edu/ed-psych/counseling-school-counseling-master-of-education/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nau.edu/ed-psych/counseling-student-affairs-master-of-education/" TargetMode="Externa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nau.edu/ed-psych/human-relations-master-of-education/" TargetMode="Externa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nau.edu/graduate-college/" TargetMode="Externa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nau.edu/Student-Life/" TargetMode="Externa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nau.edu/COE/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au.edu/ed-psych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619" y="982413"/>
            <a:ext cx="3746762" cy="360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640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Educational Specialist (</a:t>
            </a:r>
            <a:r>
              <a:rPr lang="en-US" dirty="0" err="1"/>
              <a:t>EdS</a:t>
            </a:r>
            <a:r>
              <a:rPr lang="en-US" dirty="0"/>
              <a:t>) in School Psychology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altLang="en-US" sz="1600" dirty="0">
                <a:hlinkClick r:id="rId2"/>
              </a:rPr>
              <a:t>https://nau.edu/ed-psych/school-psychology-educational-specialist/</a:t>
            </a:r>
            <a:endParaRPr lang="en-US" altLang="en-US" sz="1600" dirty="0"/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en-US" altLang="en-US" sz="11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/>
              <a:t>Develop skills in assessment and management of learning and behavioral problems of children in school settings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/>
              <a:t>Eligible for Certification as a School Psychologist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/>
              <a:t>72 credit hour program is approved by National Association of School Psychologists (NASP)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/>
              <a:t>Available in Flagstaff and Phoenix (North Valley)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000" dirty="0"/>
              <a:t>Moved from MA + Certification to </a:t>
            </a:r>
            <a:r>
              <a:rPr lang="en-US" altLang="en-US" sz="2000" dirty="0" err="1"/>
              <a:t>EdS</a:t>
            </a:r>
            <a:r>
              <a:rPr lang="en-US" altLang="en-US" sz="2000" dirty="0"/>
              <a:t> fall 2012</a:t>
            </a:r>
          </a:p>
        </p:txBody>
      </p:sp>
    </p:spTree>
    <p:extLst>
      <p:ext uri="{BB962C8B-B14F-4D97-AF65-F5344CB8AC3E}">
        <p14:creationId xmlns:p14="http://schemas.microsoft.com/office/powerpoint/2010/main" val="1675143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 Clinical Mental Health Counseling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en-US" altLang="en-US" sz="1600" dirty="0">
                <a:hlinkClick r:id="rId2"/>
              </a:rPr>
              <a:t>https://nau.edu/ed-psych/ma-clinical-mental-health-counseling/</a:t>
            </a:r>
            <a:endParaRPr lang="en-US" altLang="en-US" sz="1600" dirty="0"/>
          </a:p>
          <a:p>
            <a:pPr marL="0" indent="0" algn="ctr">
              <a:buNone/>
              <a:defRPr/>
            </a:pPr>
            <a:endParaRPr lang="en-US" altLang="en-US" sz="1100" dirty="0"/>
          </a:p>
          <a:p>
            <a:pPr eaLnBrk="1" hangingPunct="1">
              <a:defRPr/>
            </a:pPr>
            <a:r>
              <a:rPr lang="en-US" altLang="en-US" sz="2000" dirty="0"/>
              <a:t>Prepares professional counselors as applied general practitioners to work within social, mental, health and human resource agencies</a:t>
            </a:r>
          </a:p>
          <a:p>
            <a:pPr eaLnBrk="1" hangingPunct="1">
              <a:defRPr/>
            </a:pPr>
            <a:r>
              <a:rPr lang="en-US" altLang="en-US" sz="2000" dirty="0"/>
              <a:t>60 credit hour program is Council for Accreditation of Counseling and Related Education Programs (CACREP) accredited</a:t>
            </a:r>
          </a:p>
          <a:p>
            <a:pPr lvl="1" eaLnBrk="1" hangingPunct="1">
              <a:defRPr/>
            </a:pPr>
            <a:r>
              <a:rPr lang="en-US" altLang="en-US" sz="1800" dirty="0"/>
              <a:t>Eligible for professional counselor certification (pass NCE)</a:t>
            </a:r>
          </a:p>
          <a:p>
            <a:pPr lvl="1" eaLnBrk="1" hangingPunct="1">
              <a:defRPr/>
            </a:pPr>
            <a:r>
              <a:rPr lang="en-US" altLang="en-US" sz="1800" dirty="0"/>
              <a:t>Prepares for licensure as professional counselor by the  AZ Board of Behavioral Health Examiners  (w/ 2 years of supervised, post-master’s experience &amp; pass NCE)</a:t>
            </a:r>
            <a:endParaRPr lang="en-US" altLang="en-US" sz="2000" dirty="0"/>
          </a:p>
          <a:p>
            <a:pPr eaLnBrk="1" hangingPunct="1">
              <a:defRPr/>
            </a:pPr>
            <a:r>
              <a:rPr lang="en-US" altLang="en-US" sz="2000" dirty="0"/>
              <a:t>Offered in Flagstaff, Phoenix, and Tucson </a:t>
            </a:r>
          </a:p>
        </p:txBody>
      </p:sp>
    </p:spTree>
    <p:extLst>
      <p:ext uri="{BB962C8B-B14F-4D97-AF65-F5344CB8AC3E}">
        <p14:creationId xmlns:p14="http://schemas.microsoft.com/office/powerpoint/2010/main" val="2776787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 Counseling – School Counseling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80000"/>
              </a:lnSpc>
              <a:buNone/>
              <a:defRPr/>
            </a:pPr>
            <a:r>
              <a:rPr lang="en-US" altLang="en-US" sz="1600" dirty="0">
                <a:hlinkClick r:id="rId2"/>
              </a:rPr>
              <a:t>https://nau.edu/ed-psych/counseling-school-counseling-master-of-education/</a:t>
            </a:r>
            <a:endParaRPr lang="en-US" altLang="en-US" sz="1600" dirty="0"/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/>
              <a:t>Prepares professional school counselors to provide comprehensive counseling services in K-12 school settings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/>
              <a:t>Meets Arizona Department of Education K-12 Guidance Counselor Certificate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/>
              <a:t>48 credit hour CACREP Accredited Program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/>
              <a:t>Program is available in Flagstaff, Phoenix, and Tucson</a:t>
            </a:r>
          </a:p>
        </p:txBody>
      </p:sp>
    </p:spTree>
    <p:extLst>
      <p:ext uri="{BB962C8B-B14F-4D97-AF65-F5344CB8AC3E}">
        <p14:creationId xmlns:p14="http://schemas.microsoft.com/office/powerpoint/2010/main" val="1878380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 Counseling – Student Affairs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algn="ctr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1600" dirty="0">
                <a:hlinkClick r:id="rId2"/>
              </a:rPr>
              <a:t>https://nau.edu/ed-psych/counseling-student-affairs-master-of-education/</a:t>
            </a:r>
            <a:endParaRPr lang="en-US" sz="1600" dirty="0"/>
          </a:p>
          <a:p>
            <a:pPr marL="0" indent="0" algn="ctr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sz="16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dirty="0"/>
              <a:t>Emphasizes a counseling foundation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dirty="0"/>
              <a:t>48 credit hour program aligned with Council for Advancement of Standards (CAS) in Higher Education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dirty="0"/>
              <a:t>Designed to prepare students to work as professionals in student affairs within institutions of higher education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dirty="0"/>
              <a:t>Eligible for professional counselor certification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	 </a:t>
            </a:r>
            <a:r>
              <a:rPr lang="en-US" sz="1600" dirty="0"/>
              <a:t>(w/ 2 years supervised, post-master’s experience and pass NCE)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dirty="0"/>
              <a:t>Only available in Flagstaff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23494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 Human Relations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altLang="en-US" sz="1600" dirty="0">
                <a:hlinkClick r:id="rId2"/>
              </a:rPr>
              <a:t>https://nau.edu/ed-psych/human-relations-master-of-education/</a:t>
            </a:r>
            <a:endParaRPr lang="en-US" altLang="en-US" sz="1600" dirty="0"/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/>
              <a:t>A theoretical and non-practitioner degree designed for individuals in business, military, education or related fields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/>
              <a:t>Provides an understanding of the learning process, human behavior and interpersonal communication skills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/>
              <a:t>Available on many different statewide campuses across Arizona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/>
              <a:t>Available as online program beginning fall 2009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/>
              <a:t>Moved to 30 credit hour program fall 2012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/>
              <a:t>Certificate programs can be used as electives</a:t>
            </a:r>
          </a:p>
        </p:txBody>
      </p:sp>
    </p:spTree>
    <p:extLst>
      <p:ext uri="{BB962C8B-B14F-4D97-AF65-F5344CB8AC3E}">
        <p14:creationId xmlns:p14="http://schemas.microsoft.com/office/powerpoint/2010/main" val="1161566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Certifications and Licensure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Psychology Licensure</a:t>
            </a:r>
          </a:p>
          <a:p>
            <a:pPr lvl="1"/>
            <a:r>
              <a:rPr lang="en-US" sz="1600" dirty="0"/>
              <a:t>Combined Counseling/School Psychology PhD + post doc + pass national exam (EPPP)</a:t>
            </a:r>
          </a:p>
          <a:p>
            <a:r>
              <a:rPr lang="en-US" sz="1800" dirty="0"/>
              <a:t>Licensed Professional Counselor (LPC)</a:t>
            </a:r>
          </a:p>
          <a:p>
            <a:pPr lvl="1"/>
            <a:r>
              <a:rPr lang="en-US" sz="1600" dirty="0"/>
              <a:t>MA Clinical Mental Health Counseling meets degree requirements; 60-hrs., 2 </a:t>
            </a:r>
            <a:r>
              <a:rPr lang="en-US" sz="1600" dirty="0" smtClean="0"/>
              <a:t>years </a:t>
            </a:r>
            <a:r>
              <a:rPr lang="en-US" sz="1600" dirty="0"/>
              <a:t>post-master’s supervision, and pass National Counselor Exam (NCE)</a:t>
            </a:r>
          </a:p>
          <a:p>
            <a:r>
              <a:rPr lang="en-US" sz="1800" dirty="0"/>
              <a:t>National Counselor Certification</a:t>
            </a:r>
          </a:p>
          <a:p>
            <a:pPr lvl="1"/>
            <a:r>
              <a:rPr lang="en-US" sz="1600" dirty="0"/>
              <a:t>MA Clinical Mental Health Counseling, MEd Counseling – School Counseling (immediately upon graduation if passed National Counselor Exam)</a:t>
            </a:r>
          </a:p>
          <a:p>
            <a:pPr lvl="1"/>
            <a:r>
              <a:rPr lang="en-US" sz="1600" dirty="0"/>
              <a:t>MEd Counseling – Student Affairs (pass NCE and have 2 years supervised work experience post-maters)</a:t>
            </a:r>
          </a:p>
        </p:txBody>
      </p:sp>
    </p:spTree>
    <p:extLst>
      <p:ext uri="{BB962C8B-B14F-4D97-AF65-F5344CB8AC3E}">
        <p14:creationId xmlns:p14="http://schemas.microsoft.com/office/powerpoint/2010/main" val="3727442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Certifications through the Arizona Department of Education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Guidance Counselor Certificate (P-12)</a:t>
            </a:r>
          </a:p>
          <a:p>
            <a:pPr lvl="1" eaLnBrk="1" hangingPunct="1">
              <a:defRPr/>
            </a:pPr>
            <a:r>
              <a:rPr lang="en-US" sz="2000" dirty="0"/>
              <a:t>MEd Counseling - School Counseling</a:t>
            </a:r>
          </a:p>
          <a:p>
            <a:pPr eaLnBrk="1" hangingPunct="1">
              <a:defRPr/>
            </a:pPr>
            <a:r>
              <a:rPr lang="en-US" sz="2000" dirty="0"/>
              <a:t>School Psychologist Certification (P-12)</a:t>
            </a:r>
          </a:p>
          <a:p>
            <a:pPr lvl="1" eaLnBrk="1" hangingPunct="1">
              <a:defRPr/>
            </a:pPr>
            <a:r>
              <a:rPr lang="en-US" sz="2000" dirty="0" err="1"/>
              <a:t>EdS</a:t>
            </a:r>
            <a:r>
              <a:rPr lang="en-US" sz="2000" dirty="0"/>
              <a:t> School Psychology </a:t>
            </a:r>
          </a:p>
          <a:p>
            <a:pPr lvl="1" eaLnBrk="1" hangingPunct="1">
              <a:defRPr/>
            </a:pPr>
            <a:r>
              <a:rPr lang="en-US" sz="2000" dirty="0"/>
              <a:t>Combined Counseling/School Psychology PhD</a:t>
            </a:r>
          </a:p>
          <a:p>
            <a:pPr lvl="2" eaLnBrk="1" hangingPunct="1">
              <a:defRPr/>
            </a:pPr>
            <a:r>
              <a:rPr lang="en-US" sz="1800" dirty="0"/>
              <a:t>With completion of School Psychology Internship</a:t>
            </a:r>
          </a:p>
          <a:p>
            <a:pPr lvl="1" eaLnBrk="1" hangingPunct="1">
              <a:defRPr/>
            </a:pPr>
            <a:endParaRPr lang="en-US" sz="2000" dirty="0"/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en-US" sz="2000" dirty="0"/>
              <a:t>Institutional Recommendations (IRs)</a:t>
            </a:r>
          </a:p>
          <a:p>
            <a:pPr eaLnBrk="1" hangingPunct="1"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6809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NAU Graduate College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https://nau.edu/graduate-college/</a:t>
            </a:r>
            <a:endParaRPr lang="en-US" dirty="0"/>
          </a:p>
          <a:p>
            <a:endParaRPr lang="en-US" sz="800" dirty="0"/>
          </a:p>
          <a:p>
            <a:r>
              <a:rPr lang="en-US" sz="1800" dirty="0"/>
              <a:t>Financial Information</a:t>
            </a:r>
          </a:p>
          <a:p>
            <a:pPr lvl="1"/>
            <a:r>
              <a:rPr lang="en-US" sz="1600" dirty="0"/>
              <a:t>Tuition</a:t>
            </a:r>
          </a:p>
          <a:p>
            <a:pPr lvl="1"/>
            <a:r>
              <a:rPr lang="en-US" sz="1600" dirty="0"/>
              <a:t>Fees</a:t>
            </a:r>
          </a:p>
          <a:p>
            <a:r>
              <a:rPr lang="en-US" sz="1800" dirty="0"/>
              <a:t>Academic Plans (Programs of Study)</a:t>
            </a:r>
          </a:p>
          <a:p>
            <a:r>
              <a:rPr lang="en-US" sz="1800" dirty="0"/>
              <a:t>Degrees and Programs</a:t>
            </a:r>
          </a:p>
          <a:p>
            <a:r>
              <a:rPr lang="en-US" sz="1800" dirty="0"/>
              <a:t>Scholarships and Awards</a:t>
            </a:r>
          </a:p>
          <a:p>
            <a:pPr lvl="1"/>
            <a:r>
              <a:rPr lang="en-US" sz="1600" dirty="0"/>
              <a:t>Assistantships</a:t>
            </a:r>
          </a:p>
          <a:p>
            <a:pPr lvl="1"/>
            <a:r>
              <a:rPr lang="en-US" sz="1600" dirty="0"/>
              <a:t>Scholarships</a:t>
            </a:r>
          </a:p>
          <a:p>
            <a:pPr lvl="1"/>
            <a:r>
              <a:rPr lang="en-US" sz="1600" dirty="0"/>
              <a:t>Awards</a:t>
            </a:r>
          </a:p>
        </p:txBody>
      </p:sp>
    </p:spTree>
    <p:extLst>
      <p:ext uri="{BB962C8B-B14F-4D97-AF65-F5344CB8AC3E}">
        <p14:creationId xmlns:p14="http://schemas.microsoft.com/office/powerpoint/2010/main" val="1075754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NAU Student Life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rgbClr val="C00000"/>
                </a:solidFill>
                <a:hlinkClick r:id="rId2"/>
              </a:rPr>
              <a:t>http://nau.edu/Student-Life/</a:t>
            </a:r>
            <a:endParaRPr lang="en-US" altLang="en-US" dirty="0">
              <a:solidFill>
                <a:srgbClr val="C00000"/>
              </a:solidFill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dirty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000" dirty="0"/>
              <a:t>Student Handbook (under Resources) includes:</a:t>
            </a:r>
            <a:br>
              <a:rPr lang="en-US" altLang="en-US" sz="2000" dirty="0"/>
            </a:br>
            <a:r>
              <a:rPr lang="en-US" altLang="en-US" sz="2000" dirty="0"/>
              <a:t>Academic Information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000" dirty="0"/>
              <a:t>Student Services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000" dirty="0"/>
              <a:t>Involvement Opportunities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000" dirty="0"/>
              <a:t>NAU Policies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z="2000" dirty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000" dirty="0"/>
              <a:t>Other Policies and Information for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000" dirty="0"/>
              <a:t>Student Assistance and Off-Campus Life</a:t>
            </a:r>
          </a:p>
        </p:txBody>
      </p:sp>
    </p:spTree>
    <p:extLst>
      <p:ext uri="{BB962C8B-B14F-4D97-AF65-F5344CB8AC3E}">
        <p14:creationId xmlns:p14="http://schemas.microsoft.com/office/powerpoint/2010/main" val="975257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Signature Assignments and Assessment Plans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000" dirty="0"/>
              <a:t>Counseling students successful completion of signature assignments in EPS 594, 605, 634, 692, and 694 required (benchmark or transition points). </a:t>
            </a:r>
            <a:r>
              <a:rPr lang="en-US" altLang="en-US" sz="2000" b="1" dirty="0"/>
              <a:t>Key Performance Indicators (KPI) in various courses are used to capture student acquisition of knowledge and skills standards for our accrediting body, CACREP.</a:t>
            </a:r>
          </a:p>
          <a:p>
            <a:pPr eaLnBrk="1" hangingPunct="1">
              <a:defRPr/>
            </a:pPr>
            <a:r>
              <a:rPr lang="en-US" altLang="en-US" sz="2000" dirty="0" err="1"/>
              <a:t>EdS</a:t>
            </a:r>
            <a:r>
              <a:rPr lang="en-US" altLang="en-US" sz="2000" dirty="0"/>
              <a:t> School Psychology students successful completion of signature assignments in EPS 604, 605, 675, 693</a:t>
            </a:r>
          </a:p>
          <a:p>
            <a:pPr eaLnBrk="1" hangingPunct="1">
              <a:defRPr/>
            </a:pPr>
            <a:r>
              <a:rPr lang="en-US" altLang="en-US" sz="2000" dirty="0"/>
              <a:t>Acceptable progress on semester Continuing Student Evaluations</a:t>
            </a:r>
          </a:p>
          <a:p>
            <a:pPr eaLnBrk="1" hangingPunct="1">
              <a:defRPr/>
            </a:pPr>
            <a:r>
              <a:rPr lang="en-US" altLang="en-US" sz="2000" dirty="0"/>
              <a:t>Data submitted for CAEP, CACREP, and NASP accreditation/review cycles</a:t>
            </a:r>
          </a:p>
        </p:txBody>
      </p:sp>
    </p:spTree>
    <p:extLst>
      <p:ext uri="{BB962C8B-B14F-4D97-AF65-F5344CB8AC3E}">
        <p14:creationId xmlns:p14="http://schemas.microsoft.com/office/powerpoint/2010/main" val="98393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700" dirty="0">
                <a:solidFill>
                  <a:srgbClr val="002060"/>
                </a:solidFill>
              </a:rPr>
              <a:t>New EPS Graduate Student Orientation</a:t>
            </a:r>
          </a:p>
          <a:p>
            <a:r>
              <a:rPr lang="en-US" sz="2700" dirty="0" smtClean="0">
                <a:solidFill>
                  <a:srgbClr val="002060"/>
                </a:solidFill>
              </a:rPr>
              <a:t>Fall </a:t>
            </a:r>
            <a:r>
              <a:rPr lang="en-US" sz="2700" dirty="0">
                <a:solidFill>
                  <a:srgbClr val="002060"/>
                </a:solidFill>
              </a:rPr>
              <a:t>2019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650" y="1421266"/>
            <a:ext cx="5520701" cy="94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54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Organizations and Accreditations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Why should you join?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/>
              <a:t>Benefits of being a member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/>
              <a:t>Student Organizations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sz="2000" dirty="0"/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dirty="0"/>
              <a:t>Accreditations/Approvals 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264"/>
                </a:solidFill>
              </a:rPr>
              <a:t>CACREP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264"/>
                </a:solidFill>
              </a:rPr>
              <a:t>NASP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264"/>
                </a:solidFill>
              </a:rPr>
              <a:t>APA</a:t>
            </a:r>
            <a:r>
              <a:rPr lang="en-US" sz="1400" dirty="0">
                <a:solidFill>
                  <a:srgbClr val="003264"/>
                </a:solidFill>
              </a:rPr>
              <a:t> (on contingency)</a:t>
            </a:r>
            <a:endParaRPr lang="en-US" sz="2000" dirty="0">
              <a:solidFill>
                <a:srgbClr val="003264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400" dirty="0">
              <a:solidFill>
                <a:srgbClr val="003264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1600" dirty="0"/>
          </a:p>
        </p:txBody>
      </p:sp>
      <p:sp>
        <p:nvSpPr>
          <p:cNvPr id="7" name="Content Placeholder 5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American Psychological Association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American Counseling Association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National Association of School Psychologists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American School Counselor Association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Arizona Counseling Association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Arizona Association of School Psychologists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American Educational Research Association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American Psychological Society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Chi Sigma Iota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Student Association of School Psychologists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American Association of Applied and Preventive Psychology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Arizona Chapter of APA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Phi Delta Kappa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600" dirty="0"/>
              <a:t>National Association of Student Personnel Administrators</a:t>
            </a:r>
          </a:p>
        </p:txBody>
      </p:sp>
    </p:spTree>
    <p:extLst>
      <p:ext uri="{BB962C8B-B14F-4D97-AF65-F5344CB8AC3E}">
        <p14:creationId xmlns:p14="http://schemas.microsoft.com/office/powerpoint/2010/main" val="1327683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TIPS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239000" y="4914900"/>
            <a:ext cx="1905000" cy="228600"/>
          </a:xfrm>
        </p:spPr>
        <p:txBody>
          <a:bodyPr/>
          <a:lstStyle/>
          <a:p>
            <a:pPr>
              <a:defRPr/>
            </a:pPr>
            <a:fld id="{A94C9D31-C077-4F1D-9A24-5EC35A00F91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sz="2000" b="0" dirty="0">
                <a:solidFill>
                  <a:srgbClr val="003264"/>
                </a:solidFill>
              </a:rPr>
              <a:t>Register early</a:t>
            </a:r>
          </a:p>
          <a:p>
            <a:pPr lvl="1" eaLnBrk="1" hangingPunct="1"/>
            <a:r>
              <a:rPr lang="en-US" altLang="en-US" sz="2000" b="0" dirty="0">
                <a:solidFill>
                  <a:srgbClr val="003264"/>
                </a:solidFill>
              </a:rPr>
              <a:t>Follow recommended sequence of courses</a:t>
            </a:r>
          </a:p>
          <a:p>
            <a:pPr lvl="1" eaLnBrk="1" hangingPunct="1"/>
            <a:r>
              <a:rPr lang="en-US" altLang="en-US" sz="2000" b="0" dirty="0">
                <a:solidFill>
                  <a:srgbClr val="003264"/>
                </a:solidFill>
              </a:rPr>
              <a:t>Be aware of time demands on core courses, practicum, and internship</a:t>
            </a:r>
          </a:p>
          <a:p>
            <a:pPr lvl="1" eaLnBrk="1" hangingPunct="1"/>
            <a:r>
              <a:rPr lang="en-US" altLang="en-US" sz="2000" b="0" dirty="0">
                <a:solidFill>
                  <a:srgbClr val="003264"/>
                </a:solidFill>
              </a:rPr>
              <a:t>Communicate with your Academic Advisor regularly</a:t>
            </a:r>
          </a:p>
          <a:p>
            <a:pPr lvl="1" eaLnBrk="1" hangingPunct="1"/>
            <a:r>
              <a:rPr lang="en-US" altLang="en-US" sz="2000" b="0" dirty="0">
                <a:solidFill>
                  <a:srgbClr val="003264"/>
                </a:solidFill>
              </a:rPr>
              <a:t>Subscribe and read EPS </a:t>
            </a:r>
            <a:r>
              <a:rPr lang="en-US" altLang="en-US" sz="2000" b="0" dirty="0" err="1">
                <a:solidFill>
                  <a:srgbClr val="003264"/>
                </a:solidFill>
              </a:rPr>
              <a:t>ListServe</a:t>
            </a:r>
            <a:r>
              <a:rPr lang="en-US" altLang="en-US" sz="2000" b="0" dirty="0">
                <a:solidFill>
                  <a:srgbClr val="003264"/>
                </a:solidFill>
              </a:rPr>
              <a:t> information</a:t>
            </a:r>
          </a:p>
          <a:p>
            <a:pPr lvl="1" eaLnBrk="1" hangingPunct="1"/>
            <a:r>
              <a:rPr lang="en-US" altLang="en-US" sz="2000" b="0" dirty="0">
                <a:solidFill>
                  <a:srgbClr val="003264"/>
                </a:solidFill>
              </a:rPr>
              <a:t>Get familiar with Codes of Ethics and Standards of Practice </a:t>
            </a:r>
          </a:p>
          <a:p>
            <a:pPr lvl="1" eaLnBrk="1" hangingPunct="1"/>
            <a:r>
              <a:rPr lang="en-US" altLang="en-US" sz="2000" b="0" dirty="0">
                <a:solidFill>
                  <a:srgbClr val="003264"/>
                </a:solidFill>
              </a:rPr>
              <a:t>Complete Faculty course evaluations each semester</a:t>
            </a:r>
          </a:p>
          <a:p>
            <a:pPr lvl="1" eaLnBrk="1" hangingPunct="1"/>
            <a:r>
              <a:rPr lang="en-US" altLang="en-US" sz="2000" b="0" dirty="0">
                <a:solidFill>
                  <a:srgbClr val="003264"/>
                </a:solidFill>
              </a:rPr>
              <a:t>Get involved in formal and informal student activities</a:t>
            </a:r>
          </a:p>
          <a:p>
            <a:pPr lvl="1" eaLnBrk="1" hangingPunct="1"/>
            <a:r>
              <a:rPr lang="en-US" altLang="en-US" sz="2000" b="0" dirty="0">
                <a:solidFill>
                  <a:srgbClr val="003264"/>
                </a:solidFill>
              </a:rPr>
              <a:t>SAVE Your Course Syllabi…</a:t>
            </a:r>
          </a:p>
        </p:txBody>
      </p:sp>
    </p:spTree>
    <p:extLst>
      <p:ext uri="{BB962C8B-B14F-4D97-AF65-F5344CB8AC3E}">
        <p14:creationId xmlns:p14="http://schemas.microsoft.com/office/powerpoint/2010/main" val="1219156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Semester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Meet with your Academic Advisor to develop your Initial Program of Studies</a:t>
            </a:r>
          </a:p>
          <a:p>
            <a:pPr lvl="1"/>
            <a:r>
              <a:rPr lang="en-US" altLang="en-US" sz="1800" dirty="0"/>
              <a:t>Sign it</a:t>
            </a:r>
          </a:p>
          <a:p>
            <a:pPr lvl="1"/>
            <a:r>
              <a:rPr lang="en-US" altLang="en-US" sz="1800" dirty="0"/>
              <a:t>Have your advisor sign it </a:t>
            </a:r>
          </a:p>
          <a:p>
            <a:pPr lvl="1"/>
            <a:r>
              <a:rPr lang="en-US" altLang="en-US" sz="1800" dirty="0"/>
              <a:t>Keep a copy</a:t>
            </a:r>
          </a:p>
          <a:p>
            <a:pPr lvl="1"/>
            <a:r>
              <a:rPr lang="en-US" altLang="en-US" sz="1800" dirty="0"/>
              <a:t>Turn a copy into your advisor and the EPS Flagstaff Office (COE, Room 110)</a:t>
            </a:r>
          </a:p>
          <a:p>
            <a:pPr lvl="1"/>
            <a:endParaRPr lang="en-US" altLang="en-US" sz="1800" dirty="0"/>
          </a:p>
          <a:p>
            <a:r>
              <a:rPr lang="en-US" altLang="en-US" sz="2000" dirty="0"/>
              <a:t>Have a Great Semester!</a:t>
            </a:r>
          </a:p>
        </p:txBody>
      </p:sp>
    </p:spTree>
    <p:extLst>
      <p:ext uri="{BB962C8B-B14F-4D97-AF65-F5344CB8AC3E}">
        <p14:creationId xmlns:p14="http://schemas.microsoft.com/office/powerpoint/2010/main" val="317017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Northern Arizona University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en-US" b="1" dirty="0"/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Mission Statement</a:t>
            </a:r>
          </a:p>
          <a:p>
            <a:pPr indent="0">
              <a:buNone/>
              <a:defRPr/>
            </a:pPr>
            <a:r>
              <a:rPr lang="en-US" sz="2000" dirty="0"/>
              <a:t>Our academic programs, research, public service, and creative endeavors enrich lives and create opportunities in Arizona and beyond.  We develop solutions to challenges and drive innovation in a supportive, inclusive, and diverse environment.</a:t>
            </a:r>
            <a:endParaRPr lang="en-US" altLang="en-US" dirty="0"/>
          </a:p>
        </p:txBody>
      </p:sp>
      <p:sp>
        <p:nvSpPr>
          <p:cNvPr id="6148" name="Tex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en-US" altLang="en-US" sz="1500" dirty="0"/>
          </a:p>
          <a:p>
            <a:pPr eaLnBrk="1" hangingPunct="1">
              <a:defRPr/>
            </a:pPr>
            <a:r>
              <a:rPr lang="en-US" altLang="en-US" sz="1500" dirty="0"/>
              <a:t>Approximately 31,057 undergraduate and graduate students, with </a:t>
            </a:r>
            <a:r>
              <a:rPr lang="en-US" altLang="en-US" sz="1500" dirty="0" smtClean="0"/>
              <a:t>23,140 </a:t>
            </a:r>
            <a:r>
              <a:rPr lang="en-US" altLang="en-US" sz="1500" dirty="0"/>
              <a:t>in </a:t>
            </a:r>
            <a:r>
              <a:rPr lang="en-US" altLang="en-US" sz="1500" dirty="0" smtClean="0"/>
              <a:t>Flagstaff / Phoenix Biomedical – 1,793 at Community Campuses – 5,640 Online</a:t>
            </a:r>
            <a:endParaRPr lang="en-US" altLang="en-US" sz="1500" dirty="0"/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endParaRPr lang="en-US" altLang="en-US" sz="1500" dirty="0"/>
          </a:p>
          <a:p>
            <a:pPr eaLnBrk="1" hangingPunct="1">
              <a:defRPr/>
            </a:pPr>
            <a:r>
              <a:rPr lang="en-US" altLang="en-US" sz="1500" dirty="0"/>
              <a:t>Undergraduate education on residential campus</a:t>
            </a: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endParaRPr lang="en-US" altLang="en-US" sz="1500" dirty="0"/>
          </a:p>
          <a:p>
            <a:pPr eaLnBrk="1" hangingPunct="1">
              <a:defRPr/>
            </a:pPr>
            <a:r>
              <a:rPr lang="en-US" altLang="en-US" sz="1500" dirty="0"/>
              <a:t>Masters and doctoral programs in selected fields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marL="0" indent="0" algn="r" eaLnBrk="1" hangingPunct="1">
              <a:buNone/>
              <a:defRPr/>
            </a:pPr>
            <a:r>
              <a:rPr lang="en-US" altLang="en-US" sz="1050" i="1" dirty="0"/>
              <a:t>Source: IRA Fall </a:t>
            </a:r>
            <a:r>
              <a:rPr lang="en-US" altLang="en-US" sz="1050" i="1" dirty="0" smtClean="0"/>
              <a:t>2018 </a:t>
            </a:r>
            <a:r>
              <a:rPr lang="en-US" altLang="en-US" sz="1050" i="1" dirty="0"/>
              <a:t>Enrollment</a:t>
            </a:r>
          </a:p>
        </p:txBody>
      </p:sp>
    </p:spTree>
    <p:extLst>
      <p:ext uri="{BB962C8B-B14F-4D97-AF65-F5344CB8AC3E}">
        <p14:creationId xmlns:p14="http://schemas.microsoft.com/office/powerpoint/2010/main" val="362242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4914900"/>
            <a:ext cx="1905000" cy="228600"/>
          </a:xfrm>
        </p:spPr>
        <p:txBody>
          <a:bodyPr/>
          <a:lstStyle/>
          <a:p>
            <a:pPr>
              <a:defRPr/>
            </a:pPr>
            <a:fld id="{5EA02BB6-1A9C-452C-B494-FBD8DDFC7C7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000" b="1" dirty="0">
                <a:hlinkClick r:id="rId2"/>
              </a:rPr>
              <a:t>http://nau.edu/COE/</a:t>
            </a:r>
            <a:endParaRPr lang="en-US" altLang="en-US" sz="2000" b="1" dirty="0"/>
          </a:p>
          <a:p>
            <a:pPr algn="ctr" eaLnBrk="1" hangingPunct="1">
              <a:buFontTx/>
              <a:buNone/>
            </a:pPr>
            <a:endParaRPr lang="en-US" altLang="en-US" sz="2000" b="1" dirty="0"/>
          </a:p>
          <a:p>
            <a:pPr algn="ctr" eaLnBrk="1" hangingPunct="1">
              <a:buFontTx/>
              <a:buNone/>
            </a:pPr>
            <a:r>
              <a:rPr lang="en-US" altLang="en-US" sz="2000" b="1" dirty="0"/>
              <a:t>Vision</a:t>
            </a:r>
          </a:p>
          <a:p>
            <a:pPr algn="ctr" eaLnBrk="1" hangingPunct="1">
              <a:buFontTx/>
              <a:buNone/>
            </a:pPr>
            <a:r>
              <a:rPr lang="en-US" altLang="en-US" sz="2000" i="1" dirty="0"/>
              <a:t>We develop educational leaders who create tomorrow’s opportunities.</a:t>
            </a:r>
          </a:p>
          <a:p>
            <a:pPr algn="ctr" eaLnBrk="1" hangingPunct="1">
              <a:buFontTx/>
              <a:buNone/>
            </a:pPr>
            <a:endParaRPr lang="en-US" altLang="en-US" sz="2000" i="1" dirty="0"/>
          </a:p>
          <a:p>
            <a:pPr algn="ctr" eaLnBrk="1" hangingPunct="1">
              <a:buFontTx/>
              <a:buNone/>
            </a:pPr>
            <a:r>
              <a:rPr lang="en-US" altLang="en-US" sz="2000" b="1" dirty="0"/>
              <a:t>Mission</a:t>
            </a:r>
          </a:p>
          <a:p>
            <a:pPr algn="ctr" eaLnBrk="1" hangingPunct="1">
              <a:buFontTx/>
              <a:buNone/>
            </a:pPr>
            <a:r>
              <a:rPr lang="en-US" altLang="en-US" sz="2000" i="1" dirty="0"/>
              <a:t>Our mission is to prepare competent and committed professionals  who are equipped to make positive differences for children, students, and adults in educational setting and communities.</a:t>
            </a:r>
          </a:p>
        </p:txBody>
      </p:sp>
    </p:spTree>
    <p:extLst>
      <p:ext uri="{BB962C8B-B14F-4D97-AF65-F5344CB8AC3E}">
        <p14:creationId xmlns:p14="http://schemas.microsoft.com/office/powerpoint/2010/main" val="137022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4914900"/>
            <a:ext cx="1905000" cy="228600"/>
          </a:xfrm>
        </p:spPr>
        <p:txBody>
          <a:bodyPr/>
          <a:lstStyle/>
          <a:p>
            <a:pPr>
              <a:defRPr/>
            </a:pPr>
            <a:fld id="{5EA02BB6-1A9C-452C-B494-FBD8DDFC7C7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/>
              <a:t>2016-2020 Goals</a:t>
            </a:r>
            <a:endParaRPr lang="en-US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/>
              <a:t>Expand and increase engagement in mutually beneficial partnerships to meet the needs of diverse communities and populations in Arizona, the US, and globally.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/>
              <a:t>Serve as leaders and advocates for education, health, and human services in Arizona’s communities and respond to issues currently impacting these professions.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/>
              <a:t>Creating and enhancing innovative and effective teaching, technological, and clinical practices that respond to current trends and anticipate future needs.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/>
              <a:t>Promoting, supporting, and celebrating faculty and student research, grants, and scholarship.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/>
              <a:t>Fostering an environment that is inclusionary, reflective, and celebrates diversity.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/>
              <a:t>Modeling and developing skills, knowledge, and dispositions that promote ethical and professional conduct in serving diverse populations.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/>
              <a:t>Recruiting and retaining diverse students, staff, and faculty.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/>
              <a:t>Encouraging pedagogy that promotes equity and social justice.</a:t>
            </a:r>
          </a:p>
          <a:p>
            <a:pPr marL="609600" indent="-60960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42874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of Education Departments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Educational Leadership</a:t>
            </a:r>
          </a:p>
          <a:p>
            <a:pPr lvl="2" eaLnBrk="1" hangingPunct="1"/>
            <a:r>
              <a:rPr lang="en-US" altLang="en-US" sz="1400" dirty="0"/>
              <a:t>Dr. Michael </a:t>
            </a:r>
            <a:r>
              <a:rPr lang="en-US" altLang="en-US" sz="1400" dirty="0" err="1"/>
              <a:t>Schwanenberger</a:t>
            </a:r>
            <a:r>
              <a:rPr lang="en-US" altLang="en-US" sz="1400" dirty="0"/>
              <a:t>, Chair</a:t>
            </a:r>
          </a:p>
          <a:p>
            <a:pPr lvl="2" eaLnBrk="1" hangingPunct="1"/>
            <a:endParaRPr lang="en-US" altLang="en-US" sz="1400" dirty="0"/>
          </a:p>
          <a:p>
            <a:pPr eaLnBrk="1" hangingPunct="1"/>
            <a:r>
              <a:rPr lang="en-US" altLang="en-US" sz="2000" dirty="0"/>
              <a:t>Teaching and Learning</a:t>
            </a:r>
          </a:p>
          <a:p>
            <a:pPr lvl="2" eaLnBrk="1" hangingPunct="1"/>
            <a:r>
              <a:rPr lang="en-US" altLang="en-US" sz="1400" dirty="0"/>
              <a:t>Dr. Pamela Powell, Chair</a:t>
            </a:r>
          </a:p>
          <a:p>
            <a:pPr lvl="2" eaLnBrk="1" hangingPunct="1"/>
            <a:endParaRPr lang="en-US" altLang="en-US" sz="1400" dirty="0"/>
          </a:p>
          <a:p>
            <a:pPr eaLnBrk="1" hangingPunct="1"/>
            <a:r>
              <a:rPr lang="en-US" altLang="en-US" sz="2000" dirty="0"/>
              <a:t>Educational Specialties</a:t>
            </a:r>
          </a:p>
          <a:p>
            <a:pPr lvl="2" eaLnBrk="1" hangingPunct="1"/>
            <a:r>
              <a:rPr lang="en-US" altLang="en-US" sz="1400" dirty="0"/>
              <a:t>Dr. Shadow </a:t>
            </a:r>
            <a:r>
              <a:rPr lang="en-US" altLang="en-US" sz="1400" dirty="0" err="1"/>
              <a:t>Armfield</a:t>
            </a:r>
            <a:r>
              <a:rPr lang="en-US" altLang="en-US" sz="1400" dirty="0"/>
              <a:t>, Chair</a:t>
            </a:r>
          </a:p>
          <a:p>
            <a:pPr lvl="2" eaLnBrk="1" hangingPunct="1"/>
            <a:endParaRPr lang="en-US" altLang="en-US" sz="1400" dirty="0"/>
          </a:p>
          <a:p>
            <a:pPr eaLnBrk="1" hangingPunct="1"/>
            <a:r>
              <a:rPr lang="en-US" altLang="en-US" sz="2000" dirty="0"/>
              <a:t>Educational Psychology</a:t>
            </a:r>
          </a:p>
          <a:p>
            <a:pPr lvl="2" eaLnBrk="1" hangingPunct="1"/>
            <a:r>
              <a:rPr lang="en-US" altLang="en-US" sz="1400" dirty="0"/>
              <a:t>Dr. Robert A. Horn, Chair</a:t>
            </a:r>
          </a:p>
          <a:p>
            <a:pPr lvl="4" eaLnBrk="1" hangingPunct="1"/>
            <a:endParaRPr lang="en-US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496325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 of Educational Psychology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400" dirty="0"/>
              <a:t>Navigating EPS Homepage</a:t>
            </a:r>
          </a:p>
          <a:p>
            <a:pPr algn="ctr">
              <a:buNone/>
            </a:pPr>
            <a:r>
              <a:rPr lang="en-US" altLang="en-US" sz="2400" dirty="0">
                <a:hlinkClick r:id="rId2"/>
              </a:rPr>
              <a:t>https://nau.edu/ed-psych</a:t>
            </a:r>
            <a:endParaRPr lang="en-US" altLang="en-US" sz="2400" dirty="0"/>
          </a:p>
          <a:p>
            <a:pPr algn="ctr">
              <a:buNone/>
            </a:pPr>
            <a:endParaRPr lang="en-US" altLang="en-US" sz="2400" dirty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400" dirty="0"/>
              <a:t>Mission, Objectives, Program Descriptions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400" dirty="0"/>
              <a:t>Continuing Student Evaluation Process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400" dirty="0"/>
              <a:t>Professional Growth Plans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37054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Department of Educational Psychology - GOALS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1800" dirty="0"/>
              <a:t>Give you hands-on experience in supervised clinical settings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Provide you with a curriculum based on a developmental, experiential training model that includes understanding theory, assessment, intervention, and evaluation skills</a:t>
            </a:r>
          </a:p>
          <a:p>
            <a:pPr eaLnBrk="1" hangingPunct="1">
              <a:buFontTx/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Prepare you to work with individuals, families, groups, schools, organizations, and agencies</a:t>
            </a:r>
          </a:p>
          <a:p>
            <a:pPr eaLnBrk="1" hangingPunct="1">
              <a:buFontTx/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Offer courses delivered through a combination of in-person, online, hybrid, and supervised practice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450421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Programs in Educational Psychology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Combined Counseling/School Psychology PhD</a:t>
            </a:r>
          </a:p>
          <a:p>
            <a:pPr lvl="1"/>
            <a:r>
              <a:rPr lang="en-US" sz="1200" dirty="0"/>
              <a:t>https://nau.edu/ed-psych/combined-counseling-school-psychology-phd/</a:t>
            </a:r>
          </a:p>
          <a:p>
            <a:r>
              <a:rPr lang="en-US" sz="1800" dirty="0" err="1"/>
              <a:t>EdS</a:t>
            </a:r>
            <a:r>
              <a:rPr lang="en-US" sz="1800" dirty="0"/>
              <a:t> in School Psychology</a:t>
            </a:r>
          </a:p>
          <a:p>
            <a:r>
              <a:rPr lang="en-US" sz="1800" dirty="0"/>
              <a:t>MA Clinical Mental Health Counseling</a:t>
            </a:r>
          </a:p>
          <a:p>
            <a:r>
              <a:rPr lang="en-US" sz="1800" dirty="0"/>
              <a:t>MEd Counseling – School Counseling</a:t>
            </a:r>
          </a:p>
          <a:p>
            <a:r>
              <a:rPr lang="en-US" sz="1800" dirty="0"/>
              <a:t>MEd Counseling – Student Affairs</a:t>
            </a:r>
          </a:p>
          <a:p>
            <a:r>
              <a:rPr lang="en-US" sz="1800" dirty="0"/>
              <a:t>MEd Human Relations</a:t>
            </a:r>
          </a:p>
          <a:p>
            <a:r>
              <a:rPr lang="en-US" sz="1800" dirty="0"/>
              <a:t>Psychology of Human Development and Learning, Graduate Certificate</a:t>
            </a:r>
          </a:p>
          <a:p>
            <a:pPr lvl="1"/>
            <a:r>
              <a:rPr lang="en-US" sz="1200" dirty="0"/>
              <a:t>https://nau.edu/ed-psych/psychology-of-human-development-and-learning-graduate-certificate/</a:t>
            </a:r>
          </a:p>
        </p:txBody>
      </p:sp>
    </p:spTree>
    <p:extLst>
      <p:ext uri="{BB962C8B-B14F-4D97-AF65-F5344CB8AC3E}">
        <p14:creationId xmlns:p14="http://schemas.microsoft.com/office/powerpoint/2010/main" val="718150439"/>
      </p:ext>
    </p:extLst>
  </p:cSld>
  <p:clrMapOvr>
    <a:masterClrMapping/>
  </p:clrMapOvr>
</p:sld>
</file>

<file path=ppt/theme/theme1.xml><?xml version="1.0" encoding="utf-8"?>
<a:theme xmlns:a="http://schemas.openxmlformats.org/drawingml/2006/main" name="Dark-Blue-Vertical-PPT-Template">
  <a:themeElements>
    <a:clrScheme name="Custom 1">
      <a:dk1>
        <a:srgbClr val="003366"/>
      </a:dk1>
      <a:lt1>
        <a:srgbClr val="FFFFFF"/>
      </a:lt1>
      <a:dk2>
        <a:srgbClr val="0066B3"/>
      </a:dk2>
      <a:lt2>
        <a:srgbClr val="C3B8B2"/>
      </a:lt2>
      <a:accent1>
        <a:srgbClr val="FBB040"/>
      </a:accent1>
      <a:accent2>
        <a:srgbClr val="F07F09"/>
      </a:accent2>
      <a:accent3>
        <a:srgbClr val="B1541F"/>
      </a:accent3>
      <a:accent4>
        <a:srgbClr val="00ABA3"/>
      </a:accent4>
      <a:accent5>
        <a:srgbClr val="009DDC"/>
      </a:accent5>
      <a:accent6>
        <a:srgbClr val="0066B3"/>
      </a:accent6>
      <a:hlink>
        <a:srgbClr val="FFCC00"/>
      </a:hlink>
      <a:folHlink>
        <a:srgbClr val="00853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AU_President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U_President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U_President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U_President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U_President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U_President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U_President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U_President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U_President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U_President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U_President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U_President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ark-Blue-Vertical-PPT-Template">
  <a:themeElements>
    <a:clrScheme name="Custom 1">
      <a:dk1>
        <a:srgbClr val="003366"/>
      </a:dk1>
      <a:lt1>
        <a:srgbClr val="FFFFFF"/>
      </a:lt1>
      <a:dk2>
        <a:srgbClr val="0066B3"/>
      </a:dk2>
      <a:lt2>
        <a:srgbClr val="C3B8B2"/>
      </a:lt2>
      <a:accent1>
        <a:srgbClr val="FBB040"/>
      </a:accent1>
      <a:accent2>
        <a:srgbClr val="F07F09"/>
      </a:accent2>
      <a:accent3>
        <a:srgbClr val="B1541F"/>
      </a:accent3>
      <a:accent4>
        <a:srgbClr val="00ABA3"/>
      </a:accent4>
      <a:accent5>
        <a:srgbClr val="009DDC"/>
      </a:accent5>
      <a:accent6>
        <a:srgbClr val="0066B3"/>
      </a:accent6>
      <a:hlink>
        <a:srgbClr val="FFCC00"/>
      </a:hlink>
      <a:folHlink>
        <a:srgbClr val="00853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AU_President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U_President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U_President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U_President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U_President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U_President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U_President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U_President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U_President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U_President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U_President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U_President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5422</TotalTime>
  <Words>1260</Words>
  <Application>Microsoft Office PowerPoint</Application>
  <PresentationFormat>On-screen Show (16:9)</PresentationFormat>
  <Paragraphs>206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Hebrew Scholar</vt:lpstr>
      <vt:lpstr>Calibri</vt:lpstr>
      <vt:lpstr>Rial</vt:lpstr>
      <vt:lpstr>Times</vt:lpstr>
      <vt:lpstr>Dark-Blue-Vertical-PPT-Template</vt:lpstr>
      <vt:lpstr>1_Dark-Blue-Vertical-PPT-Template</vt:lpstr>
      <vt:lpstr>PowerPoint Presentation</vt:lpstr>
      <vt:lpstr>PowerPoint Presentation</vt:lpstr>
      <vt:lpstr>Northern Arizona University</vt:lpstr>
      <vt:lpstr>College of Education</vt:lpstr>
      <vt:lpstr>College of Education</vt:lpstr>
      <vt:lpstr>College of Education Departments</vt:lpstr>
      <vt:lpstr>Department of Educational Psychology</vt:lpstr>
      <vt:lpstr>Department of Educational Psychology - GOALS</vt:lpstr>
      <vt:lpstr>Programs in Educational Psychology</vt:lpstr>
      <vt:lpstr>Educational Specialist (EdS) in School Psychology</vt:lpstr>
      <vt:lpstr>MA Clinical Mental Health Counseling</vt:lpstr>
      <vt:lpstr>MEd Counseling – School Counseling</vt:lpstr>
      <vt:lpstr>MEd Counseling – Student Affairs</vt:lpstr>
      <vt:lpstr>MEd Human Relations</vt:lpstr>
      <vt:lpstr>Certifications and Licensure</vt:lpstr>
      <vt:lpstr>Certifications through the Arizona Department of Education</vt:lpstr>
      <vt:lpstr>NAU Graduate College</vt:lpstr>
      <vt:lpstr>NAU Student Life</vt:lpstr>
      <vt:lpstr>Signature Assignments and Assessment Plans</vt:lpstr>
      <vt:lpstr>Professional Organizations and Accreditations</vt:lpstr>
      <vt:lpstr>Other TIPS</vt:lpstr>
      <vt:lpstr>This Semester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New leader orientation!</dc:title>
  <dc:creator>Cassandra Anderson</dc:creator>
  <cp:lastModifiedBy>Robert Horn</cp:lastModifiedBy>
  <cp:revision>276</cp:revision>
  <cp:lastPrinted>2016-09-19T18:18:34Z</cp:lastPrinted>
  <dcterms:created xsi:type="dcterms:W3CDTF">2014-02-19T16:49:03Z</dcterms:created>
  <dcterms:modified xsi:type="dcterms:W3CDTF">2019-09-04T14:55:14Z</dcterms:modified>
</cp:coreProperties>
</file>